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26" r:id="rId6"/>
    <p:sldMasterId id="2147483739" r:id="rId7"/>
    <p:sldMasterId id="2147483765" r:id="rId8"/>
    <p:sldMasterId id="2147483778" r:id="rId9"/>
    <p:sldMasterId id="2147483791" r:id="rId10"/>
  </p:sldMasterIdLst>
  <p:notesMasterIdLst>
    <p:notesMasterId r:id="rId58"/>
  </p:notesMasterIdLst>
  <p:sldIdLst>
    <p:sldId id="291" r:id="rId11"/>
    <p:sldId id="312" r:id="rId12"/>
    <p:sldId id="316" r:id="rId13"/>
    <p:sldId id="317" r:id="rId14"/>
    <p:sldId id="318" r:id="rId15"/>
    <p:sldId id="319" r:id="rId16"/>
    <p:sldId id="320" r:id="rId17"/>
    <p:sldId id="321" r:id="rId18"/>
    <p:sldId id="322" r:id="rId19"/>
    <p:sldId id="299" r:id="rId20"/>
    <p:sldId id="300" r:id="rId21"/>
    <p:sldId id="301" r:id="rId22"/>
    <p:sldId id="302" r:id="rId23"/>
    <p:sldId id="303" r:id="rId24"/>
    <p:sldId id="304" r:id="rId25"/>
    <p:sldId id="305" r:id="rId26"/>
    <p:sldId id="306" r:id="rId27"/>
    <p:sldId id="307" r:id="rId28"/>
    <p:sldId id="308" r:id="rId29"/>
    <p:sldId id="277" r:id="rId30"/>
    <p:sldId id="315" r:id="rId31"/>
    <p:sldId id="279" r:id="rId32"/>
    <p:sldId id="293" r:id="rId33"/>
    <p:sldId id="323" r:id="rId34"/>
    <p:sldId id="324" r:id="rId35"/>
    <p:sldId id="261" r:id="rId36"/>
    <p:sldId id="281" r:id="rId37"/>
    <p:sldId id="276" r:id="rId38"/>
    <p:sldId id="294" r:id="rId39"/>
    <p:sldId id="264" r:id="rId40"/>
    <p:sldId id="288" r:id="rId41"/>
    <p:sldId id="265" r:id="rId42"/>
    <p:sldId id="266" r:id="rId43"/>
    <p:sldId id="267" r:id="rId44"/>
    <p:sldId id="268" r:id="rId45"/>
    <p:sldId id="326" r:id="rId46"/>
    <p:sldId id="298" r:id="rId47"/>
    <p:sldId id="325" r:id="rId48"/>
    <p:sldId id="296" r:id="rId49"/>
    <p:sldId id="310" r:id="rId50"/>
    <p:sldId id="272" r:id="rId51"/>
    <p:sldId id="271" r:id="rId52"/>
    <p:sldId id="273" r:id="rId53"/>
    <p:sldId id="274" r:id="rId54"/>
    <p:sldId id="285" r:id="rId55"/>
    <p:sldId id="286" r:id="rId56"/>
    <p:sldId id="295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0B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2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61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Relationship Id="rId4" Type="http://schemas.openxmlformats.org/officeDocument/2006/relationships/image" Target="../media/image5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Relationship Id="rId4" Type="http://schemas.openxmlformats.org/officeDocument/2006/relationships/image" Target="../media/image5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AF278-8038-4FC6-935F-C4F6BE150E1C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1E9890-43C6-42F4-BA6C-0CF0963DA1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2217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fld id="{D8339516-ADB8-4513-8575-B16423075039}" type="slidenum">
              <a:rPr lang="en-US" sz="1200" smtClean="0">
                <a:latin typeface="Arial" charset="0"/>
              </a:rPr>
              <a:pPr eaLnBrk="1" hangingPunct="1"/>
              <a:t>1</a:t>
            </a:fld>
            <a:endParaRPr lang="en-US" sz="1200" smtClean="0">
              <a:latin typeface="Arial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D005B87-DE4F-4C9C-A075-4867ACFA9090}" type="slidenum">
              <a:rPr lang="en-US" smtClean="0">
                <a:cs typeface="Arial" charset="0"/>
              </a:rPr>
              <a:pPr eaLnBrk="1" hangingPunct="1"/>
              <a:t>47</a:t>
            </a:fld>
            <a:endParaRPr lang="en-US" smtClean="0">
              <a:cs typeface="Arial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8859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9pPr>
          </a:lstStyle>
          <a:p>
            <a:fld id="{095632DB-688E-49AE-AF08-D1CFDFE32736}" type="slidenum">
              <a:rPr lang="en-US" altLang="en-US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rPr>
              <a:pPr/>
              <a:t>3</a:t>
            </a:fld>
            <a:endParaRPr lang="en-US" altLang="en-US">
              <a:solidFill>
                <a:srgbClr val="000000"/>
              </a:solidFill>
              <a:latin typeface="Calibri" pitchFamily="34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charset="-122"/>
                <a:ea typeface="等线" charset="-122"/>
              </a:defRPr>
            </a:lvl9pPr>
          </a:lstStyle>
          <a:p>
            <a:fld id="{F1A16B21-C79A-4B29-8FF0-57DF93812D58}" type="slidenum">
              <a:rPr lang="en-US" altLang="en-US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rPr>
              <a:pPr/>
              <a:t>4</a:t>
            </a:fld>
            <a:endParaRPr lang="en-US" altLang="en-US">
              <a:solidFill>
                <a:srgbClr val="000000"/>
              </a:solidFill>
              <a:latin typeface="Calibri" pitchFamily="34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070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F7B65-F9B9-4E1B-AB97-37C071A0E9E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4501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Nơi giữ chỗ cho Hình ảnh của Bản chiế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ơi giữ chỗ cho Ghi chú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Học sinh chú ý nghe GV hướng dẫn cách ghi  số thập phân dưới dạng hỗn số qua ví dụ này</a:t>
            </a:r>
          </a:p>
        </p:txBody>
      </p:sp>
      <p:sp>
        <p:nvSpPr>
          <p:cNvPr id="57348" name="Nơi giữ chỗ cho Số hiệu Bản chiế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714770-425C-48F3-861F-43AE950BD918}" type="slidenum">
              <a:rPr lang="en-US" smtClean="0"/>
              <a:pPr eaLnBrk="1" hangingPunct="1"/>
              <a:t>38</a:t>
            </a:fld>
            <a:endParaRPr lang="en-US" smtClean="0"/>
          </a:p>
        </p:txBody>
      </p:sp>
      <p:sp>
        <p:nvSpPr>
          <p:cNvPr id="57349" name="Nơi giữ chỗ cho Chân trang 4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/>
              <a:t>DẠY THỰC TẬP THEO CNTT</a:t>
            </a:r>
          </a:p>
        </p:txBody>
      </p:sp>
      <p:sp>
        <p:nvSpPr>
          <p:cNvPr id="57350" name="Nơi giữ chỗ cho Đầu trang 5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/>
              <a:t>MÔN TOÁN KHỐI 5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Nơi giữ chỗ cho Hình ảnh của Bản chiế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ơi giữ chỗ cho Ghi chú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Học sinh chú ý nghe GV hướng dẫn cách ghi  số thập phân dưới dạng hỗn số qua ví dụ này</a:t>
            </a:r>
          </a:p>
        </p:txBody>
      </p:sp>
      <p:sp>
        <p:nvSpPr>
          <p:cNvPr id="57348" name="Nơi giữ chỗ cho Số hiệu Bản chiế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714770-425C-48F3-861F-43AE950BD918}" type="slidenum">
              <a:rPr lang="en-US" smtClean="0"/>
              <a:pPr eaLnBrk="1" hangingPunct="1"/>
              <a:t>39</a:t>
            </a:fld>
            <a:endParaRPr lang="en-US" smtClean="0"/>
          </a:p>
        </p:txBody>
      </p:sp>
      <p:sp>
        <p:nvSpPr>
          <p:cNvPr id="57349" name="Nơi giữ chỗ cho Chân trang 4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/>
              <a:t>DẠY THỰC TẬP THEO CNTT</a:t>
            </a:r>
          </a:p>
        </p:txBody>
      </p:sp>
      <p:sp>
        <p:nvSpPr>
          <p:cNvPr id="57350" name="Nơi giữ chỗ cho Đầu trang 5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/>
              <a:t>MÔN TOÁN KHỐI 5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Nơi giữ chỗ cho Hình ảnh của Bản chiế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ơi giữ chỗ cho Ghi chú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Học sinh thực hiện từng cách ghi trên bảng con.</a:t>
            </a:r>
          </a:p>
        </p:txBody>
      </p:sp>
      <p:sp>
        <p:nvSpPr>
          <p:cNvPr id="58372" name="Nơi giữ chỗ cho Số hiệu Bản chiế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3FDF337-52E6-4FF2-A1AF-78E8E1F37AE3}" type="slidenum">
              <a:rPr lang="en-US" smtClean="0"/>
              <a:pPr eaLnBrk="1" hangingPunct="1"/>
              <a:t>40</a:t>
            </a:fld>
            <a:endParaRPr lang="en-US" smtClean="0"/>
          </a:p>
        </p:txBody>
      </p:sp>
      <p:sp>
        <p:nvSpPr>
          <p:cNvPr id="58373" name="Nơi giữ chỗ cho Chân trang 4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/>
              <a:t>DẠY THỰC TẬP THEO CNTT</a:t>
            </a:r>
          </a:p>
        </p:txBody>
      </p:sp>
      <p:sp>
        <p:nvSpPr>
          <p:cNvPr id="58374" name="Nơi giữ chỗ cho Đầu trang 5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/>
              <a:t>MÔN TOÁN KHỐI 5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B2AC-0FF8-48F0-9A09-D7970F570589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EB992-2CF9-4967-B99E-731D95F6F9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084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B2AC-0FF8-48F0-9A09-D7970F570589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EB992-2CF9-4967-B99E-731D95F6F9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872946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50503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19796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1348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92613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69804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93394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32032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05574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10904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43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B2AC-0FF8-48F0-9A09-D7970F570589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EB992-2CF9-4967-B99E-731D95F6F9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2408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67B120-B83A-423C-989D-76C386C9B94E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80720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B0491DC-DBB0-4178-9888-8A49335C23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16954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880F8D8-E8DA-4477-A9D3-AF2EBB847C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016262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9221439-5249-4829-BC93-0BF9B35C7D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287270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E20A877-381C-4EA5-AAFC-FB5FF360BA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373201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5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5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457B443-2411-4E06-A480-036B5A7E51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586868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054AE8A-09A2-4B6D-B48C-889A299F75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827800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1490319-E91D-4FF5-A884-783E879409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948565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317E05F-E85C-482A-A5AD-6818A323CA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28564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E9B1CE0-5DDC-4522-88CC-B68A72BC38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86708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67B120-B83A-423C-989D-76C386C9B9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634657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52C5DED-2338-4E76-A0C9-8703028CAE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874588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27B7864-B0F3-4293-8F11-E991E8AE81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10391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1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3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33E21B3-8C1A-49D6-A1E0-002A1AB28F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995998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77DE35-3455-4E54-A9A6-CD56FD1E7C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2598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707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665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3370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4464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893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3325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7921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988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B2AC-0FF8-48F0-9A09-D7970F570589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EB992-2CF9-4967-B99E-731D95F6F9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9329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4691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441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7726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2639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2736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67B120-B83A-423C-989D-76C386C9B94E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2518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5126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3304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0415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381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B2AC-0FF8-48F0-9A09-D7970F570589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EB992-2CF9-4967-B99E-731D95F6F9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16342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5631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0096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1795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5498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9094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0457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976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67B120-B83A-423C-989D-76C386C9B94E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5790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5190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057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B2AC-0FF8-48F0-9A09-D7970F570589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EB992-2CF9-4967-B99E-731D95F6F9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70638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7860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8232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9056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3360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2243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3620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0544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7145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5914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67B120-B83A-423C-989D-76C386C9B94E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139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B2AC-0FF8-48F0-9A09-D7970F570589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EB992-2CF9-4967-B99E-731D95F6F9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02608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7362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2693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4639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0203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6386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0926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2917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9737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7773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21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B2AC-0FF8-48F0-9A09-D7970F570589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EB992-2CF9-4967-B99E-731D95F6F9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63834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8325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67B120-B83A-423C-989D-76C386C9B94E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8991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7240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1338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5707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0179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83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9805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4814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090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B2AC-0FF8-48F0-9A09-D7970F570589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EB992-2CF9-4967-B99E-731D95F6F9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29303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7796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0291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84911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67B120-B83A-423C-989D-76C386C9B94E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1470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47845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8664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685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34290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65102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987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B2AC-0FF8-48F0-9A09-D7970F570589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EB992-2CF9-4967-B99E-731D95F6F9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5404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2260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26033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3902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87166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0666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67B120-B83A-423C-989D-76C386C9B94E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47692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46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3550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3967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578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4B2AC-0FF8-48F0-9A09-D7970F570589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EB992-2CF9-4967-B99E-731D95F6F9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2285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58827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99584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77094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90653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91116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48121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6073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960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67B120-B83A-423C-989D-76C386C9B94E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30371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975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4B2AC-0FF8-48F0-9A09-D7970F570589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EB992-2CF9-4967-B99E-731D95F6F9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5727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80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99F89B-31C5-47CB-B996-D2D29E21B9E5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1915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586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084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103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097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779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804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807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623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44A04-C142-456B-9825-697B47B66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DDCBC-8013-4C95-985D-80F60ACF5C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82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41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1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41.xml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1.wmf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41.xml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1.wmf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41.xml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1.wmf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slide" Target="slide41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1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wmf"/><Relationship Id="rId5" Type="http://schemas.openxmlformats.org/officeDocument/2006/relationships/image" Target="../media/image31.jpeg"/><Relationship Id="rId10" Type="http://schemas.openxmlformats.org/officeDocument/2006/relationships/image" Target="../media/image33.wmf"/><Relationship Id="rId4" Type="http://schemas.openxmlformats.org/officeDocument/2006/relationships/image" Target="../media/image30.png"/><Relationship Id="rId9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41.xml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1.wmf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41.xml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1.wmf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41.xml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1.wmf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41.xml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1.wmf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41.xml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1.wmf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gif"/><Relationship Id="rId4" Type="http://schemas.openxmlformats.org/officeDocument/2006/relationships/image" Target="../media/image6.png"/><Relationship Id="rId9" Type="http://schemas.openxmlformats.org/officeDocument/2006/relationships/image" Target="../media/image11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16.png"/><Relationship Id="rId4" Type="http://schemas.openxmlformats.org/officeDocument/2006/relationships/image" Target="../media/image14.gi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2.mp3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2.jp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20.xml"/><Relationship Id="rId10" Type="http://schemas.microsoft.com/office/2007/relationships/hdphoto" Target="../media/hdphoto2.wdp"/><Relationship Id="rId4" Type="http://schemas.openxmlformats.org/officeDocument/2006/relationships/audio" Target="../media/media2.mp3"/><Relationship Id="rId9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2.mp3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7.jp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44.xml"/><Relationship Id="rId10" Type="http://schemas.microsoft.com/office/2007/relationships/hdphoto" Target="../media/hdphoto2.wdp"/><Relationship Id="rId4" Type="http://schemas.openxmlformats.org/officeDocument/2006/relationships/audio" Target="../media/media2.mp3"/><Relationship Id="rId9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13" Type="http://schemas.openxmlformats.org/officeDocument/2006/relationships/image" Target="../media/image45.png"/><Relationship Id="rId18" Type="http://schemas.openxmlformats.org/officeDocument/2006/relationships/image" Target="../media/image49.wmf"/><Relationship Id="rId3" Type="http://schemas.openxmlformats.org/officeDocument/2006/relationships/audio" Target="../media/media1.mp3"/><Relationship Id="rId21" Type="http://schemas.openxmlformats.org/officeDocument/2006/relationships/oleObject" Target="../embeddings/oleObject6.bin"/><Relationship Id="rId7" Type="http://schemas.openxmlformats.org/officeDocument/2006/relationships/image" Target="../media/image52.jpg"/><Relationship Id="rId12" Type="http://schemas.microsoft.com/office/2007/relationships/hdphoto" Target="../media/hdphoto2.wdp"/><Relationship Id="rId17" Type="http://schemas.openxmlformats.org/officeDocument/2006/relationships/oleObject" Target="../embeddings/oleObject4.bin"/><Relationship Id="rId2" Type="http://schemas.microsoft.com/office/2007/relationships/media" Target="../media/media1.mp3"/><Relationship Id="rId16" Type="http://schemas.openxmlformats.org/officeDocument/2006/relationships/image" Target="../media/image48.wmf"/><Relationship Id="rId20" Type="http://schemas.openxmlformats.org/officeDocument/2006/relationships/image" Target="../media/image50.wmf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56.xml"/><Relationship Id="rId11" Type="http://schemas.openxmlformats.org/officeDocument/2006/relationships/image" Target="../media/image44.png"/><Relationship Id="rId5" Type="http://schemas.openxmlformats.org/officeDocument/2006/relationships/audio" Target="../media/media2.mp3"/><Relationship Id="rId15" Type="http://schemas.openxmlformats.org/officeDocument/2006/relationships/oleObject" Target="../embeddings/oleObject3.bin"/><Relationship Id="rId10" Type="http://schemas.microsoft.com/office/2007/relationships/hdphoto" Target="../media/hdphoto1.wdp"/><Relationship Id="rId19" Type="http://schemas.openxmlformats.org/officeDocument/2006/relationships/oleObject" Target="../embeddings/oleObject5.bin"/><Relationship Id="rId4" Type="http://schemas.microsoft.com/office/2007/relationships/media" Target="../media/media2.mp3"/><Relationship Id="rId9" Type="http://schemas.openxmlformats.org/officeDocument/2006/relationships/image" Target="../media/image43.png"/><Relationship Id="rId14" Type="http://schemas.openxmlformats.org/officeDocument/2006/relationships/image" Target="../media/image46.png"/><Relationship Id="rId22" Type="http://schemas.openxmlformats.org/officeDocument/2006/relationships/image" Target="../media/image51.w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png"/><Relationship Id="rId18" Type="http://schemas.openxmlformats.org/officeDocument/2006/relationships/oleObject" Target="../embeddings/oleObject9.bin"/><Relationship Id="rId3" Type="http://schemas.openxmlformats.org/officeDocument/2006/relationships/audio" Target="../media/media1.mp3"/><Relationship Id="rId21" Type="http://schemas.openxmlformats.org/officeDocument/2006/relationships/image" Target="../media/image51.wmf"/><Relationship Id="rId7" Type="http://schemas.openxmlformats.org/officeDocument/2006/relationships/image" Target="../media/image53.jpg"/><Relationship Id="rId12" Type="http://schemas.openxmlformats.org/officeDocument/2006/relationships/image" Target="../media/image45.png"/><Relationship Id="rId17" Type="http://schemas.openxmlformats.org/officeDocument/2006/relationships/image" Target="../media/image49.wmf"/><Relationship Id="rId2" Type="http://schemas.microsoft.com/office/2007/relationships/media" Target="../media/media1.mp3"/><Relationship Id="rId16" Type="http://schemas.openxmlformats.org/officeDocument/2006/relationships/oleObject" Target="../embeddings/oleObject8.bin"/><Relationship Id="rId20" Type="http://schemas.openxmlformats.org/officeDocument/2006/relationships/oleObject" Target="../embeddings/oleObject10.bin"/><Relationship Id="rId1" Type="http://schemas.openxmlformats.org/officeDocument/2006/relationships/vmlDrawing" Target="../drawings/vmlDrawing3.vml"/><Relationship Id="rId6" Type="http://schemas.openxmlformats.org/officeDocument/2006/relationships/slideLayout" Target="../slideLayouts/slideLayout105.xml"/><Relationship Id="rId11" Type="http://schemas.microsoft.com/office/2007/relationships/hdphoto" Target="../media/hdphoto2.wdp"/><Relationship Id="rId5" Type="http://schemas.openxmlformats.org/officeDocument/2006/relationships/audio" Target="../media/media2.mp3"/><Relationship Id="rId15" Type="http://schemas.openxmlformats.org/officeDocument/2006/relationships/image" Target="../media/image48.wmf"/><Relationship Id="rId10" Type="http://schemas.openxmlformats.org/officeDocument/2006/relationships/image" Target="../media/image44.png"/><Relationship Id="rId19" Type="http://schemas.openxmlformats.org/officeDocument/2006/relationships/image" Target="../media/image50.wmf"/><Relationship Id="rId4" Type="http://schemas.microsoft.com/office/2007/relationships/media" Target="../media/media2.mp3"/><Relationship Id="rId9" Type="http://schemas.microsoft.com/office/2007/relationships/hdphoto" Target="../media/hdphoto1.wdp"/><Relationship Id="rId14" Type="http://schemas.openxmlformats.org/officeDocument/2006/relationships/oleObject" Target="../embeddings/oleObject7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6.png"/><Relationship Id="rId4" Type="http://schemas.openxmlformats.org/officeDocument/2006/relationships/image" Target="../media/image5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0.xml"/><Relationship Id="rId5" Type="http://schemas.openxmlformats.org/officeDocument/2006/relationships/image" Target="../media/image57.gif"/><Relationship Id="rId4" Type="http://schemas.openxmlformats.org/officeDocument/2006/relationships/image" Target="../media/image5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1.gif"/><Relationship Id="rId18" Type="http://schemas.openxmlformats.org/officeDocument/2006/relationships/slide" Target="slide46.xml"/><Relationship Id="rId3" Type="http://schemas.openxmlformats.org/officeDocument/2006/relationships/audio" Target="../media/audio3.wav"/><Relationship Id="rId21" Type="http://schemas.openxmlformats.org/officeDocument/2006/relationships/image" Target="../media/image25.png"/><Relationship Id="rId7" Type="http://schemas.openxmlformats.org/officeDocument/2006/relationships/image" Target="../media/image8.png"/><Relationship Id="rId12" Type="http://schemas.openxmlformats.org/officeDocument/2006/relationships/image" Target="../media/image20.gif"/><Relationship Id="rId17" Type="http://schemas.openxmlformats.org/officeDocument/2006/relationships/image" Target="../media/image23.gif"/><Relationship Id="rId25" Type="http://schemas.openxmlformats.org/officeDocument/2006/relationships/image" Target="../media/image27.png"/><Relationship Id="rId2" Type="http://schemas.openxmlformats.org/officeDocument/2006/relationships/audio" Target="../media/audio2.wav"/><Relationship Id="rId16" Type="http://schemas.openxmlformats.org/officeDocument/2006/relationships/image" Target="../media/image22.gif"/><Relationship Id="rId20" Type="http://schemas.openxmlformats.org/officeDocument/2006/relationships/slide" Target="slide30.xml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7.png"/><Relationship Id="rId11" Type="http://schemas.openxmlformats.org/officeDocument/2006/relationships/image" Target="../media/image19.gif"/><Relationship Id="rId24" Type="http://schemas.openxmlformats.org/officeDocument/2006/relationships/slide" Target="slide45.xml"/><Relationship Id="rId5" Type="http://schemas.openxmlformats.org/officeDocument/2006/relationships/image" Target="../media/image15.png"/><Relationship Id="rId15" Type="http://schemas.openxmlformats.org/officeDocument/2006/relationships/image" Target="../media/image14.gif"/><Relationship Id="rId23" Type="http://schemas.openxmlformats.org/officeDocument/2006/relationships/image" Target="../media/image26.png"/><Relationship Id="rId10" Type="http://schemas.openxmlformats.org/officeDocument/2006/relationships/image" Target="../media/image18.gif"/><Relationship Id="rId19" Type="http://schemas.openxmlformats.org/officeDocument/2006/relationships/image" Target="../media/image24.png"/><Relationship Id="rId4" Type="http://schemas.openxmlformats.org/officeDocument/2006/relationships/image" Target="../media/image17.png"/><Relationship Id="rId9" Type="http://schemas.openxmlformats.org/officeDocument/2006/relationships/image" Target="../media/image10.gif"/><Relationship Id="rId14" Type="http://schemas.openxmlformats.org/officeDocument/2006/relationships/image" Target="../media/image13.png"/><Relationship Id="rId22" Type="http://schemas.openxmlformats.org/officeDocument/2006/relationships/slide" Target="slide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5"/>
          <p:cNvSpPr txBox="1">
            <a:spLocks noChangeArrowheads="1"/>
          </p:cNvSpPr>
          <p:nvPr/>
        </p:nvSpPr>
        <p:spPr bwMode="auto">
          <a:xfrm>
            <a:off x="358080" y="4941168"/>
            <a:ext cx="8534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smtClean="0">
                <a:solidFill>
                  <a:srgbClr val="0000F6"/>
                </a:solidFill>
                <a:effectLst/>
                <a:latin typeface="Times New Roman" pitchFamily="18" charset="0"/>
                <a:cs typeface="Times New Roman" pitchFamily="18" charset="0"/>
              </a:rPr>
              <a:t>Giáo </a:t>
            </a:r>
            <a:r>
              <a:rPr lang="en-US" sz="2800" b="1">
                <a:solidFill>
                  <a:srgbClr val="0000F6"/>
                </a:solidFill>
                <a:effectLst/>
                <a:latin typeface="Times New Roman" pitchFamily="18" charset="0"/>
                <a:cs typeface="Times New Roman" pitchFamily="18" charset="0"/>
              </a:rPr>
              <a:t>viên thực hiện</a:t>
            </a:r>
            <a:r>
              <a:rPr lang="en-US" sz="2800" b="1">
                <a:solidFill>
                  <a:srgbClr val="0000F6"/>
                </a:solidFill>
                <a:effectLst/>
              </a:rPr>
              <a:t>: </a:t>
            </a:r>
            <a:r>
              <a:rPr lang="en-US" sz="2800" b="1">
                <a:solidFill>
                  <a:srgbClr val="0000F6"/>
                </a:solidFill>
                <a:effectLst/>
                <a:latin typeface="Times New Roman" pitchFamily="18" charset="0"/>
                <a:cs typeface="Times New Roman" pitchFamily="18" charset="0"/>
              </a:rPr>
              <a:t>Nguyễn Thị Thu Nga</a:t>
            </a:r>
          </a:p>
        </p:txBody>
      </p:sp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228600" y="1579146"/>
            <a:ext cx="891540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FF0066"/>
                </a:solidFill>
                <a:effectLst/>
                <a:latin typeface=".VnTimeH" pitchFamily="34" charset="0"/>
              </a:rPr>
              <a:t>NhiÖt liÖt chµo mõng </a:t>
            </a:r>
          </a:p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FF0066"/>
                </a:solidFill>
                <a:effectLst/>
                <a:latin typeface=".VnTimeH" pitchFamily="34" charset="0"/>
              </a:rPr>
              <a:t>C¸c thÇy c« </a:t>
            </a:r>
            <a:r>
              <a:rPr lang="en-US" sz="3600" b="1" smtClean="0">
                <a:solidFill>
                  <a:srgbClr val="FF0066"/>
                </a:solidFill>
                <a:effectLst/>
                <a:latin typeface=".VnTimeH" pitchFamily="34" charset="0"/>
              </a:rPr>
              <a:t>gi¸o </a:t>
            </a:r>
            <a:r>
              <a:rPr lang="en-US" sz="3600" b="1" smtClean="0">
                <a:solidFill>
                  <a:srgbClr val="FF0066"/>
                </a:solidFill>
                <a:effectLst/>
                <a:latin typeface="Times New Roman" pitchFamily="18" charset="0"/>
                <a:cs typeface="Times New Roman" pitchFamily="18" charset="0"/>
              </a:rPr>
              <a:t>ĐẾN DỰ GIỜ  MÔN TOÁN - LỚP 5A</a:t>
            </a:r>
            <a:endParaRPr lang="en-US" sz="3600" b="1">
              <a:solidFill>
                <a:srgbClr val="FF0066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4967" name="Picture 7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71437" y="4348162"/>
            <a:ext cx="25146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4968" name="Picture 8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629400" y="4352925"/>
            <a:ext cx="25146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146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29401" y="4762"/>
            <a:ext cx="25146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1398977"/>
      </p:ext>
    </p:extLst>
  </p:cSld>
  <p:clrMapOvr>
    <a:masterClrMapping/>
  </p:clrMapOvr>
  <p:transition spd="slow">
    <p:newsflash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24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24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828800" y="1981200"/>
            <a:ext cx="5334000" cy="3886200"/>
            <a:chOff x="0" y="816"/>
            <a:chExt cx="708" cy="1020"/>
          </a:xfrm>
        </p:grpSpPr>
        <p:pic>
          <p:nvPicPr>
            <p:cNvPr id="16389" name="Picture 6" descr="DM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16"/>
              <a:ext cx="708" cy="1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0" name="Text Box 7"/>
            <p:cNvSpPr txBox="1">
              <a:spLocks noChangeArrowheads="1"/>
            </p:cNvSpPr>
            <p:nvPr/>
          </p:nvSpPr>
          <p:spPr bwMode="auto">
            <a:xfrm>
              <a:off x="91" y="1036"/>
              <a:ext cx="496" cy="4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5200" b="1">
                  <a:solidFill>
                    <a:srgbClr val="0000FF"/>
                  </a:solidFill>
                </a:rPr>
                <a:t>AI NHANH? AI ĐÚNG?</a:t>
              </a:r>
            </a:p>
          </p:txBody>
        </p:sp>
      </p:grpSp>
      <p:pic>
        <p:nvPicPr>
          <p:cNvPr id="16387" name="Picture 32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03306" y="-88106"/>
            <a:ext cx="16525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33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525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0707968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066800" y="381000"/>
            <a:ext cx="1981200" cy="914400"/>
            <a:chOff x="0" y="816"/>
            <a:chExt cx="708" cy="240"/>
          </a:xfrm>
        </p:grpSpPr>
        <p:pic>
          <p:nvPicPr>
            <p:cNvPr id="17421" name="Picture 6" descr="DM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16"/>
              <a:ext cx="70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2" name="Text Box 7"/>
            <p:cNvSpPr txBox="1">
              <a:spLocks noChangeArrowheads="1"/>
            </p:cNvSpPr>
            <p:nvPr/>
          </p:nvSpPr>
          <p:spPr bwMode="auto">
            <a:xfrm>
              <a:off x="88" y="864"/>
              <a:ext cx="528" cy="96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FF00"/>
                  </a:solidFill>
                </a:rPr>
                <a:t>Câu 1:</a:t>
              </a:r>
            </a:p>
          </p:txBody>
        </p:sp>
      </p:grpSp>
      <p:grpSp>
        <p:nvGrpSpPr>
          <p:cNvPr id="17411" name="Group 20"/>
          <p:cNvGrpSpPr>
            <a:grpSpLocks/>
          </p:cNvGrpSpPr>
          <p:nvPr/>
        </p:nvGrpSpPr>
        <p:grpSpPr bwMode="auto">
          <a:xfrm>
            <a:off x="1219200" y="4267200"/>
            <a:ext cx="7010400" cy="1568450"/>
            <a:chOff x="912" y="2784"/>
            <a:chExt cx="4416" cy="988"/>
          </a:xfrm>
        </p:grpSpPr>
        <p:sp>
          <p:nvSpPr>
            <p:cNvPr id="17419" name="AutoShape 21" descr="Blue tissue paper"/>
            <p:cNvSpPr>
              <a:spLocks noChangeArrowheads="1"/>
            </p:cNvSpPr>
            <p:nvPr/>
          </p:nvSpPr>
          <p:spPr bwMode="auto">
            <a:xfrm>
              <a:off x="912" y="2784"/>
              <a:ext cx="4416" cy="988"/>
            </a:xfrm>
            <a:prstGeom prst="horizontalScroll">
              <a:avLst>
                <a:gd name="adj" fmla="val 12500"/>
              </a:avLst>
            </a:prstGeom>
            <a:blipFill dpi="0" rotWithShape="1">
              <a:blip r:embed="rId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/>
            </a:p>
          </p:txBody>
        </p:sp>
        <p:sp>
          <p:nvSpPr>
            <p:cNvPr id="17420" name="Text Box 22"/>
            <p:cNvSpPr txBox="1">
              <a:spLocks noChangeArrowheads="1"/>
            </p:cNvSpPr>
            <p:nvPr/>
          </p:nvSpPr>
          <p:spPr bwMode="auto">
            <a:xfrm>
              <a:off x="1008" y="2928"/>
              <a:ext cx="144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latin typeface=".VnTimeH" pitchFamily="34" charset="0"/>
                </a:rPr>
                <a:t>Đ¸p ¸n:</a:t>
              </a:r>
            </a:p>
          </p:txBody>
        </p:sp>
      </p:grpSp>
      <p:pic>
        <p:nvPicPr>
          <p:cNvPr id="17412" name="Picture 32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03306" y="-88106"/>
            <a:ext cx="16525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33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525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 Box 55"/>
          <p:cNvSpPr txBox="1">
            <a:spLocks noChangeArrowheads="1"/>
          </p:cNvSpPr>
          <p:nvPr/>
        </p:nvSpPr>
        <p:spPr bwMode="auto">
          <a:xfrm>
            <a:off x="1219200" y="0"/>
            <a:ext cx="73152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b="1"/>
              <a:t>Trò chơi Ai đúng?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 b="1">
              <a:latin typeface=".VnBahamasBH" pitchFamily="34" charset="0"/>
            </a:endParaRPr>
          </a:p>
        </p:txBody>
      </p:sp>
      <p:sp>
        <p:nvSpPr>
          <p:cNvPr id="17415" name="Rectangle 109"/>
          <p:cNvSpPr>
            <a:spLocks noChangeArrowheads="1"/>
          </p:cNvSpPr>
          <p:nvPr/>
        </p:nvSpPr>
        <p:spPr bwMode="auto">
          <a:xfrm>
            <a:off x="7874000" y="4876800"/>
            <a:ext cx="1270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/>
          </a:p>
        </p:txBody>
      </p:sp>
      <p:sp>
        <p:nvSpPr>
          <p:cNvPr id="17416" name="Text Box 16"/>
          <p:cNvSpPr txBox="1">
            <a:spLocks noChangeArrowheads="1"/>
          </p:cNvSpPr>
          <p:nvPr/>
        </p:nvSpPr>
        <p:spPr bwMode="auto">
          <a:xfrm>
            <a:off x="611560" y="1484784"/>
            <a:ext cx="813690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3600" b="1" smtClean="0">
                <a:solidFill>
                  <a:srgbClr val="17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imes New Roman" panose="02020603050405020304" pitchFamily="18" charset="0"/>
              </a:rPr>
              <a:t>	Cấu </a:t>
            </a:r>
            <a:r>
              <a:rPr lang="en-US" sz="3600" b="1">
                <a:solidFill>
                  <a:srgbClr val="17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imes New Roman" panose="02020603050405020304" pitchFamily="18" charset="0"/>
              </a:rPr>
              <a:t>tạo của số thập </a:t>
            </a:r>
            <a:r>
              <a:rPr lang="en-US" sz="3600" b="1" smtClean="0">
                <a:solidFill>
                  <a:srgbClr val="17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imes New Roman" panose="02020603050405020304" pitchFamily="18" charset="0"/>
              </a:rPr>
              <a:t>phân gồm mấy phần? Chúng được ngăn cách bằng gì?.</a:t>
            </a:r>
            <a:endParaRPr lang="en-US" sz="3600" b="1" dirty="0">
              <a:solidFill>
                <a:srgbClr val="170BB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53" name="Oval 26"/>
          <p:cNvSpPr>
            <a:spLocks noChangeArrowheads="1"/>
          </p:cNvSpPr>
          <p:nvPr/>
        </p:nvSpPr>
        <p:spPr bwMode="auto">
          <a:xfrm rot="10800000" flipV="1">
            <a:off x="398866" y="3495005"/>
            <a:ext cx="8112598" cy="2951242"/>
          </a:xfrm>
          <a:prstGeom prst="ellipse">
            <a:avLst/>
          </a:prstGeom>
          <a:solidFill>
            <a:srgbClr val="FCA4A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imes New Roman" panose="02020603050405020304" pitchFamily="18" charset="0"/>
              </a:rPr>
              <a:t>Số thập phân gồm có </a:t>
            </a:r>
            <a:r>
              <a:rPr lang="en-US"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imes New Roman" panose="02020603050405020304" pitchFamily="18" charset="0"/>
              </a:rPr>
              <a:t>hai</a:t>
            </a:r>
            <a:r>
              <a:rPr lang="vi-VN"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imes New Roman" panose="02020603050405020304" pitchFamily="18" charset="0"/>
              </a:rPr>
              <a:t> phần: </a:t>
            </a:r>
            <a:endParaRPr lang="en-US" sz="3200" b="1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imes New Roman" panose="02020603050405020304" pitchFamily="18" charset="0"/>
              </a:rPr>
              <a:t>p</a:t>
            </a:r>
            <a:r>
              <a:rPr lang="vi-VN" sz="32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imes New Roman" panose="02020603050405020304" pitchFamily="18" charset="0"/>
              </a:rPr>
              <a:t>hần </a:t>
            </a:r>
            <a:r>
              <a:rPr lang="vi-VN"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imes New Roman" panose="02020603050405020304" pitchFamily="18" charset="0"/>
              </a:rPr>
              <a:t>nguyên và phần thập </a:t>
            </a:r>
            <a:r>
              <a:rPr lang="vi-VN" sz="32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imes New Roman" panose="02020603050405020304" pitchFamily="18" charset="0"/>
              </a:rPr>
              <a:t>phân</a:t>
            </a:r>
            <a:r>
              <a:rPr lang="en-US" sz="32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32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imes New Roman" panose="02020603050405020304" pitchFamily="18" charset="0"/>
              </a:rPr>
              <a:t>C</a:t>
            </a:r>
            <a:r>
              <a:rPr lang="vi-VN" sz="32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imes New Roman" panose="02020603050405020304" pitchFamily="18" charset="0"/>
              </a:rPr>
              <a:t>húng </a:t>
            </a:r>
            <a:r>
              <a:rPr lang="vi-VN"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imes New Roman" panose="02020603050405020304" pitchFamily="18" charset="0"/>
              </a:rPr>
              <a:t>được </a:t>
            </a:r>
            <a:r>
              <a:rPr lang="en-US" sz="32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imes New Roman" panose="02020603050405020304" pitchFamily="18" charset="0"/>
              </a:rPr>
              <a:t>ngăn</a:t>
            </a:r>
            <a:r>
              <a:rPr lang="vi-VN" sz="32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imes New Roman" panose="02020603050405020304" pitchFamily="18" charset="0"/>
              </a:rPr>
              <a:t>cách bởi dấu phẩy</a:t>
            </a:r>
            <a:r>
              <a:rPr lang="vi-VN" sz="48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imes New Roman" panose="02020603050405020304" pitchFamily="18" charset="0"/>
              </a:rPr>
              <a:t>.</a:t>
            </a:r>
            <a:endParaRPr lang="en-US" altLang="en-US" sz="4800" b="1">
              <a:solidFill>
                <a:srgbClr val="C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153628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914400" y="533400"/>
            <a:ext cx="1981200" cy="914400"/>
            <a:chOff x="0" y="816"/>
            <a:chExt cx="708" cy="240"/>
          </a:xfrm>
        </p:grpSpPr>
        <p:pic>
          <p:nvPicPr>
            <p:cNvPr id="18447" name="Picture 6" descr="DM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16"/>
              <a:ext cx="70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8" name="Text Box 7"/>
            <p:cNvSpPr txBox="1">
              <a:spLocks noChangeArrowheads="1"/>
            </p:cNvSpPr>
            <p:nvPr/>
          </p:nvSpPr>
          <p:spPr bwMode="auto">
            <a:xfrm>
              <a:off x="88" y="864"/>
              <a:ext cx="528" cy="96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FF00"/>
                  </a:solidFill>
                </a:rPr>
                <a:t>Câu 2:</a:t>
              </a:r>
            </a:p>
          </p:txBody>
        </p:sp>
      </p:grpSp>
      <p:grpSp>
        <p:nvGrpSpPr>
          <p:cNvPr id="18435" name="Group 20"/>
          <p:cNvGrpSpPr>
            <a:grpSpLocks/>
          </p:cNvGrpSpPr>
          <p:nvPr/>
        </p:nvGrpSpPr>
        <p:grpSpPr bwMode="auto">
          <a:xfrm>
            <a:off x="1447800" y="4343400"/>
            <a:ext cx="7010400" cy="1568450"/>
            <a:chOff x="912" y="2784"/>
            <a:chExt cx="4416" cy="988"/>
          </a:xfrm>
        </p:grpSpPr>
        <p:sp>
          <p:nvSpPr>
            <p:cNvPr id="18445" name="AutoShape 21" descr="Blue tissue paper"/>
            <p:cNvSpPr>
              <a:spLocks noChangeArrowheads="1"/>
            </p:cNvSpPr>
            <p:nvPr/>
          </p:nvSpPr>
          <p:spPr bwMode="auto">
            <a:xfrm>
              <a:off x="912" y="2784"/>
              <a:ext cx="4416" cy="988"/>
            </a:xfrm>
            <a:prstGeom prst="horizontalScroll">
              <a:avLst>
                <a:gd name="adj" fmla="val 12500"/>
              </a:avLst>
            </a:prstGeom>
            <a:blipFill dpi="0" rotWithShape="1">
              <a:blip r:embed="rId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/>
            </a:p>
          </p:txBody>
        </p:sp>
        <p:sp>
          <p:nvSpPr>
            <p:cNvPr id="18446" name="Text Box 22"/>
            <p:cNvSpPr txBox="1">
              <a:spLocks noChangeArrowheads="1"/>
            </p:cNvSpPr>
            <p:nvPr/>
          </p:nvSpPr>
          <p:spPr bwMode="auto">
            <a:xfrm>
              <a:off x="1008" y="2928"/>
              <a:ext cx="144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latin typeface=".VnTimeH" pitchFamily="34" charset="0"/>
                </a:rPr>
                <a:t>Đ¸p ¸n:</a:t>
              </a:r>
            </a:p>
          </p:txBody>
        </p:sp>
      </p:grpSp>
      <p:pic>
        <p:nvPicPr>
          <p:cNvPr id="18436" name="Picture 32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03306" y="-88106"/>
            <a:ext cx="16525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33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525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 Box 55"/>
          <p:cNvSpPr txBox="1">
            <a:spLocks noChangeArrowheads="1"/>
          </p:cNvSpPr>
          <p:nvPr/>
        </p:nvSpPr>
        <p:spPr bwMode="auto">
          <a:xfrm>
            <a:off x="1219200" y="0"/>
            <a:ext cx="73152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b="1"/>
              <a:t>Trò chơi Ai đúng?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 b="1">
              <a:latin typeface=".VnBahamasBH" pitchFamily="34" charset="0"/>
            </a:endParaRPr>
          </a:p>
        </p:txBody>
      </p:sp>
      <p:sp>
        <p:nvSpPr>
          <p:cNvPr id="62537" name="Text Box 73"/>
          <p:cNvSpPr txBox="1">
            <a:spLocks noChangeArrowheads="1"/>
          </p:cNvSpPr>
          <p:nvPr/>
        </p:nvSpPr>
        <p:spPr bwMode="auto">
          <a:xfrm>
            <a:off x="4495800" y="4876800"/>
            <a:ext cx="3657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3200">
              <a:solidFill>
                <a:srgbClr val="FF0000"/>
              </a:solidFill>
            </a:endParaRPr>
          </a:p>
        </p:txBody>
      </p:sp>
      <p:sp>
        <p:nvSpPr>
          <p:cNvPr id="18440" name="Rectangle 109"/>
          <p:cNvSpPr>
            <a:spLocks noChangeArrowheads="1"/>
          </p:cNvSpPr>
          <p:nvPr/>
        </p:nvSpPr>
        <p:spPr bwMode="auto">
          <a:xfrm>
            <a:off x="7874000" y="4876800"/>
            <a:ext cx="1270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/>
          </a:p>
        </p:txBody>
      </p:sp>
      <p:sp>
        <p:nvSpPr>
          <p:cNvPr id="18441" name="Rectangle 107"/>
          <p:cNvSpPr>
            <a:spLocks noChangeArrowheads="1"/>
          </p:cNvSpPr>
          <p:nvPr/>
        </p:nvSpPr>
        <p:spPr bwMode="auto">
          <a:xfrm>
            <a:off x="6934200" y="4495800"/>
            <a:ext cx="1117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 b="1"/>
          </a:p>
        </p:txBody>
      </p:sp>
      <p:sp>
        <p:nvSpPr>
          <p:cNvPr id="18442" name="Rectangle 105"/>
          <p:cNvSpPr>
            <a:spLocks noChangeArrowheads="1"/>
          </p:cNvSpPr>
          <p:nvPr/>
        </p:nvSpPr>
        <p:spPr bwMode="auto">
          <a:xfrm>
            <a:off x="2794000" y="4876800"/>
            <a:ext cx="1270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 b="1"/>
          </a:p>
        </p:txBody>
      </p:sp>
      <p:sp>
        <p:nvSpPr>
          <p:cNvPr id="18443" name="Text Box 16"/>
          <p:cNvSpPr txBox="1">
            <a:spLocks noChangeArrowheads="1"/>
          </p:cNvSpPr>
          <p:nvPr/>
        </p:nvSpPr>
        <p:spPr bwMode="auto">
          <a:xfrm>
            <a:off x="1676400" y="2286000"/>
            <a:ext cx="6477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latin typeface="Times New Roman" pitchFamily="18" charset="0"/>
                <a:cs typeface="Times New Roman" pitchFamily="18" charset="0"/>
              </a:rPr>
              <a:t>Hai mươi hai đơn vị, năm phần mười, chín phần trăm: 22,59</a:t>
            </a:r>
          </a:p>
        </p:txBody>
      </p:sp>
      <p:sp>
        <p:nvSpPr>
          <p:cNvPr id="53" name="Oval 26"/>
          <p:cNvSpPr>
            <a:spLocks noChangeArrowheads="1"/>
          </p:cNvSpPr>
          <p:nvPr/>
        </p:nvSpPr>
        <p:spPr bwMode="auto">
          <a:xfrm rot="10850228" flipV="1">
            <a:off x="3665538" y="4595813"/>
            <a:ext cx="3276600" cy="1058862"/>
          </a:xfrm>
          <a:prstGeom prst="ellipse">
            <a:avLst/>
          </a:prstGeom>
          <a:solidFill>
            <a:srgbClr val="FCA4A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4800" b="1">
                <a:solidFill>
                  <a:srgbClr val="006600"/>
                </a:solidFill>
                <a:latin typeface="Times New Roman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716740397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537" grpId="0"/>
      <p:bldP spid="5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914400" y="762000"/>
            <a:ext cx="1981200" cy="914400"/>
            <a:chOff x="0" y="816"/>
            <a:chExt cx="708" cy="240"/>
          </a:xfrm>
        </p:grpSpPr>
        <p:pic>
          <p:nvPicPr>
            <p:cNvPr id="19470" name="Picture 6" descr="DM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16"/>
              <a:ext cx="70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71" name="Text Box 7"/>
            <p:cNvSpPr txBox="1">
              <a:spLocks noChangeArrowheads="1"/>
            </p:cNvSpPr>
            <p:nvPr/>
          </p:nvSpPr>
          <p:spPr bwMode="auto">
            <a:xfrm>
              <a:off x="88" y="864"/>
              <a:ext cx="528" cy="96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FF00"/>
                  </a:solidFill>
                </a:rPr>
                <a:t>Câu 3:</a:t>
              </a:r>
            </a:p>
          </p:txBody>
        </p:sp>
      </p:grpSp>
      <p:grpSp>
        <p:nvGrpSpPr>
          <p:cNvPr id="19459" name="Group 20"/>
          <p:cNvGrpSpPr>
            <a:grpSpLocks/>
          </p:cNvGrpSpPr>
          <p:nvPr/>
        </p:nvGrpSpPr>
        <p:grpSpPr bwMode="auto">
          <a:xfrm>
            <a:off x="1219200" y="3352800"/>
            <a:ext cx="7010400" cy="1568450"/>
            <a:chOff x="768" y="2160"/>
            <a:chExt cx="4416" cy="988"/>
          </a:xfrm>
        </p:grpSpPr>
        <p:sp>
          <p:nvSpPr>
            <p:cNvPr id="19468" name="AutoShape 21" descr="Blue tissue paper"/>
            <p:cNvSpPr>
              <a:spLocks noChangeArrowheads="1"/>
            </p:cNvSpPr>
            <p:nvPr/>
          </p:nvSpPr>
          <p:spPr bwMode="auto">
            <a:xfrm>
              <a:off x="768" y="2160"/>
              <a:ext cx="4416" cy="988"/>
            </a:xfrm>
            <a:prstGeom prst="horizontalScroll">
              <a:avLst>
                <a:gd name="adj" fmla="val 12500"/>
              </a:avLst>
            </a:prstGeom>
            <a:blipFill dpi="0" rotWithShape="1">
              <a:blip r:embed="rId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/>
            </a:p>
          </p:txBody>
        </p:sp>
        <p:sp>
          <p:nvSpPr>
            <p:cNvPr id="19469" name="Text Box 22"/>
            <p:cNvSpPr txBox="1">
              <a:spLocks noChangeArrowheads="1"/>
            </p:cNvSpPr>
            <p:nvPr/>
          </p:nvSpPr>
          <p:spPr bwMode="auto">
            <a:xfrm>
              <a:off x="1008" y="2448"/>
              <a:ext cx="110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latin typeface=".VnTimeH" pitchFamily="34" charset="0"/>
                </a:rPr>
                <a:t>Đ¸p ¸n:</a:t>
              </a:r>
            </a:p>
          </p:txBody>
        </p:sp>
      </p:grpSp>
      <p:pic>
        <p:nvPicPr>
          <p:cNvPr id="19460" name="Picture 32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03306" y="-88106"/>
            <a:ext cx="16525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33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525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 Box 55"/>
          <p:cNvSpPr txBox="1">
            <a:spLocks noChangeArrowheads="1"/>
          </p:cNvSpPr>
          <p:nvPr/>
        </p:nvSpPr>
        <p:spPr bwMode="auto">
          <a:xfrm>
            <a:off x="1219200" y="0"/>
            <a:ext cx="73152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b="1"/>
              <a:t>Trò chơi Ai đúng?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 b="1">
              <a:latin typeface=".VnBahamasBH" pitchFamily="34" charset="0"/>
            </a:endParaRPr>
          </a:p>
        </p:txBody>
      </p:sp>
      <p:sp>
        <p:nvSpPr>
          <p:cNvPr id="19463" name="Rectangle 109"/>
          <p:cNvSpPr>
            <a:spLocks noChangeArrowheads="1"/>
          </p:cNvSpPr>
          <p:nvPr/>
        </p:nvSpPr>
        <p:spPr bwMode="auto">
          <a:xfrm>
            <a:off x="7874000" y="4876800"/>
            <a:ext cx="1270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/>
          </a:p>
        </p:txBody>
      </p:sp>
      <p:sp>
        <p:nvSpPr>
          <p:cNvPr id="19464" name="Rectangle 107"/>
          <p:cNvSpPr>
            <a:spLocks noChangeArrowheads="1"/>
          </p:cNvSpPr>
          <p:nvPr/>
        </p:nvSpPr>
        <p:spPr bwMode="auto">
          <a:xfrm>
            <a:off x="6934200" y="4495800"/>
            <a:ext cx="1117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 b="1"/>
          </a:p>
        </p:txBody>
      </p:sp>
      <p:sp>
        <p:nvSpPr>
          <p:cNvPr id="19465" name="Text Box 16"/>
          <p:cNvSpPr txBox="1">
            <a:spLocks noChangeArrowheads="1"/>
          </p:cNvSpPr>
          <p:nvPr/>
        </p:nvSpPr>
        <p:spPr bwMode="auto">
          <a:xfrm>
            <a:off x="1371600" y="2438400"/>
            <a:ext cx="6477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latin typeface="Times New Roman" pitchFamily="18" charset="0"/>
                <a:cs typeface="Times New Roman" pitchFamily="18" charset="0"/>
              </a:rPr>
              <a:t>Ba đơn vị, chín phần mười: 3,09</a:t>
            </a:r>
          </a:p>
        </p:txBody>
      </p:sp>
      <p:sp>
        <p:nvSpPr>
          <p:cNvPr id="53" name="Oval 26"/>
          <p:cNvSpPr>
            <a:spLocks noChangeArrowheads="1"/>
          </p:cNvSpPr>
          <p:nvPr/>
        </p:nvSpPr>
        <p:spPr bwMode="auto">
          <a:xfrm rot="10850228" flipV="1">
            <a:off x="3589338" y="3592513"/>
            <a:ext cx="1593850" cy="1060450"/>
          </a:xfrm>
          <a:prstGeom prst="ellipse">
            <a:avLst/>
          </a:prstGeom>
          <a:solidFill>
            <a:srgbClr val="FCA4A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4800" b="1">
                <a:solidFill>
                  <a:srgbClr val="006600"/>
                </a:solidFill>
                <a:latin typeface="Times New Roman" pitchFamily="18" charset="0"/>
              </a:rPr>
              <a:t>S</a:t>
            </a:r>
          </a:p>
        </p:txBody>
      </p:sp>
      <p:sp>
        <p:nvSpPr>
          <p:cNvPr id="46" name="Oval 26"/>
          <p:cNvSpPr>
            <a:spLocks noChangeArrowheads="1"/>
          </p:cNvSpPr>
          <p:nvPr/>
        </p:nvSpPr>
        <p:spPr bwMode="auto">
          <a:xfrm rot="10850228" flipV="1">
            <a:off x="6789738" y="2143125"/>
            <a:ext cx="1211262" cy="1060450"/>
          </a:xfrm>
          <a:prstGeom prst="ellipse">
            <a:avLst/>
          </a:prstGeom>
          <a:solidFill>
            <a:srgbClr val="FCA4A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4800" b="1">
                <a:solidFill>
                  <a:srgbClr val="006600"/>
                </a:solidFill>
                <a:latin typeface="Times New Roman" pitchFamily="18" charset="0"/>
              </a:rPr>
              <a:t>3,9</a:t>
            </a:r>
          </a:p>
        </p:txBody>
      </p:sp>
    </p:spTree>
    <p:extLst>
      <p:ext uri="{BB962C8B-B14F-4D97-AF65-F5344CB8AC3E}">
        <p14:creationId xmlns:p14="http://schemas.microsoft.com/office/powerpoint/2010/main" val="3718414311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914400" y="609600"/>
            <a:ext cx="1981200" cy="914400"/>
            <a:chOff x="0" y="816"/>
            <a:chExt cx="708" cy="240"/>
          </a:xfrm>
        </p:grpSpPr>
        <p:pic>
          <p:nvPicPr>
            <p:cNvPr id="20495" name="Picture 6" descr="DM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16"/>
              <a:ext cx="70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6" name="Text Box 7"/>
            <p:cNvSpPr txBox="1">
              <a:spLocks noChangeArrowheads="1"/>
            </p:cNvSpPr>
            <p:nvPr/>
          </p:nvSpPr>
          <p:spPr bwMode="auto">
            <a:xfrm>
              <a:off x="88" y="864"/>
              <a:ext cx="528" cy="96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FF00"/>
                  </a:solidFill>
                </a:rPr>
                <a:t>Câu 4:</a:t>
              </a:r>
            </a:p>
          </p:txBody>
        </p:sp>
      </p:grpSp>
      <p:grpSp>
        <p:nvGrpSpPr>
          <p:cNvPr id="20483" name="Group 20"/>
          <p:cNvGrpSpPr>
            <a:grpSpLocks/>
          </p:cNvGrpSpPr>
          <p:nvPr/>
        </p:nvGrpSpPr>
        <p:grpSpPr bwMode="auto">
          <a:xfrm>
            <a:off x="1295400" y="3962400"/>
            <a:ext cx="7010400" cy="1568450"/>
            <a:chOff x="768" y="2160"/>
            <a:chExt cx="4416" cy="988"/>
          </a:xfrm>
        </p:grpSpPr>
        <p:sp>
          <p:nvSpPr>
            <p:cNvPr id="20493" name="AutoShape 21" descr="Blue tissue paper"/>
            <p:cNvSpPr>
              <a:spLocks noChangeArrowheads="1"/>
            </p:cNvSpPr>
            <p:nvPr/>
          </p:nvSpPr>
          <p:spPr bwMode="auto">
            <a:xfrm>
              <a:off x="768" y="2160"/>
              <a:ext cx="4416" cy="988"/>
            </a:xfrm>
            <a:prstGeom prst="horizontalScroll">
              <a:avLst>
                <a:gd name="adj" fmla="val 12500"/>
              </a:avLst>
            </a:prstGeom>
            <a:blipFill dpi="0" rotWithShape="1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/>
            </a:p>
          </p:txBody>
        </p:sp>
        <p:sp>
          <p:nvSpPr>
            <p:cNvPr id="20494" name="Text Box 22"/>
            <p:cNvSpPr txBox="1">
              <a:spLocks noChangeArrowheads="1"/>
            </p:cNvSpPr>
            <p:nvPr/>
          </p:nvSpPr>
          <p:spPr bwMode="auto">
            <a:xfrm>
              <a:off x="1008" y="2448"/>
              <a:ext cx="110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latin typeface=".VnTimeH" pitchFamily="34" charset="0"/>
                </a:rPr>
                <a:t>Đ¸p ¸n:</a:t>
              </a:r>
            </a:p>
          </p:txBody>
        </p:sp>
      </p:grpSp>
      <p:pic>
        <p:nvPicPr>
          <p:cNvPr id="20484" name="Picture 32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03306" y="-88106"/>
            <a:ext cx="16525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33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525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 Box 55"/>
          <p:cNvSpPr txBox="1">
            <a:spLocks noChangeArrowheads="1"/>
          </p:cNvSpPr>
          <p:nvPr/>
        </p:nvSpPr>
        <p:spPr bwMode="auto">
          <a:xfrm>
            <a:off x="1219200" y="0"/>
            <a:ext cx="73152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b="1"/>
              <a:t>Trò chơi Ai đúng?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 b="1">
              <a:latin typeface=".VnBahamasBH" pitchFamily="34" charset="0"/>
            </a:endParaRPr>
          </a:p>
        </p:txBody>
      </p:sp>
      <p:sp>
        <p:nvSpPr>
          <p:cNvPr id="20487" name="Rectangle 109"/>
          <p:cNvSpPr>
            <a:spLocks noChangeArrowheads="1"/>
          </p:cNvSpPr>
          <p:nvPr/>
        </p:nvSpPr>
        <p:spPr bwMode="auto">
          <a:xfrm>
            <a:off x="7874000" y="4876800"/>
            <a:ext cx="1270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/>
          </a:p>
        </p:txBody>
      </p:sp>
      <p:sp>
        <p:nvSpPr>
          <p:cNvPr id="20488" name="Rectangle 107"/>
          <p:cNvSpPr>
            <a:spLocks noChangeArrowheads="1"/>
          </p:cNvSpPr>
          <p:nvPr/>
        </p:nvSpPr>
        <p:spPr bwMode="auto">
          <a:xfrm>
            <a:off x="6934200" y="4495800"/>
            <a:ext cx="1117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 b="1"/>
          </a:p>
        </p:txBody>
      </p:sp>
      <p:sp>
        <p:nvSpPr>
          <p:cNvPr id="20489" name="Text Box 16"/>
          <p:cNvSpPr txBox="1">
            <a:spLocks noChangeArrowheads="1"/>
          </p:cNvSpPr>
          <p:nvPr/>
        </p:nvSpPr>
        <p:spPr bwMode="auto">
          <a:xfrm>
            <a:off x="609600" y="1905000"/>
            <a:ext cx="76962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latin typeface="Times New Roman" pitchFamily="18" charset="0"/>
                <a:cs typeface="Times New Roman" pitchFamily="18" charset="0"/>
              </a:rPr>
              <a:t>Chữ số 5 trong số 20,571 có giá trị là:</a:t>
            </a:r>
          </a:p>
          <a:p>
            <a:pPr algn="ctr" eaLnBrk="1" hangingPunct="1">
              <a:spcBef>
                <a:spcPct val="50000"/>
              </a:spcBef>
            </a:pPr>
            <a:endParaRPr lang="en-US" altLang="en-US" sz="36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131" name="Object 11"/>
          <p:cNvGraphicFramePr>
            <a:graphicFrameLocks noChangeAspect="1"/>
          </p:cNvGraphicFramePr>
          <p:nvPr/>
        </p:nvGraphicFramePr>
        <p:xfrm>
          <a:off x="4613275" y="2590800"/>
          <a:ext cx="796925" cy="115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0" name="Equation" r:id="rId7" imgW="291973" imgH="393529" progId="Equation.3">
                  <p:embed/>
                </p:oleObj>
              </mc:Choice>
              <mc:Fallback>
                <p:oleObj name="Equation" r:id="rId7" imgW="291973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3275" y="2590800"/>
                        <a:ext cx="796925" cy="1155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Oval 26"/>
          <p:cNvSpPr>
            <a:spLocks noChangeArrowheads="1"/>
          </p:cNvSpPr>
          <p:nvPr/>
        </p:nvSpPr>
        <p:spPr bwMode="auto">
          <a:xfrm rot="10850228" flipV="1">
            <a:off x="3665538" y="4202113"/>
            <a:ext cx="1593850" cy="1060450"/>
          </a:xfrm>
          <a:prstGeom prst="ellipse">
            <a:avLst/>
          </a:prstGeom>
          <a:solidFill>
            <a:srgbClr val="FCA4A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4800" b="1">
                <a:solidFill>
                  <a:srgbClr val="006600"/>
                </a:solidFill>
                <a:latin typeface="Times New Roman" pitchFamily="18" charset="0"/>
              </a:rPr>
              <a:t>S</a:t>
            </a:r>
          </a:p>
        </p:txBody>
      </p:sp>
      <p:graphicFrame>
        <p:nvGraphicFramePr>
          <p:cNvPr id="3" name="Object 48"/>
          <p:cNvGraphicFramePr>
            <a:graphicFrameLocks noChangeAspect="1"/>
          </p:cNvGraphicFramePr>
          <p:nvPr/>
        </p:nvGraphicFramePr>
        <p:xfrm>
          <a:off x="8021638" y="1676400"/>
          <a:ext cx="588962" cy="115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1" name="Equation" r:id="rId9" imgW="215713" imgH="393359" progId="Equation.3">
                  <p:embed/>
                </p:oleObj>
              </mc:Choice>
              <mc:Fallback>
                <p:oleObj name="Equation" r:id="rId9" imgW="215713" imgH="39335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21638" y="1676400"/>
                        <a:ext cx="588962" cy="1155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66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38913076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914400" y="609600"/>
            <a:ext cx="1981200" cy="914400"/>
            <a:chOff x="0" y="816"/>
            <a:chExt cx="708" cy="240"/>
          </a:xfrm>
        </p:grpSpPr>
        <p:pic>
          <p:nvPicPr>
            <p:cNvPr id="21518" name="Picture 6" descr="DM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16"/>
              <a:ext cx="70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9" name="Text Box 7"/>
            <p:cNvSpPr txBox="1">
              <a:spLocks noChangeArrowheads="1"/>
            </p:cNvSpPr>
            <p:nvPr/>
          </p:nvSpPr>
          <p:spPr bwMode="auto">
            <a:xfrm>
              <a:off x="88" y="864"/>
              <a:ext cx="528" cy="96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FF00"/>
                  </a:solidFill>
                </a:rPr>
                <a:t>Câu 5:</a:t>
              </a:r>
            </a:p>
          </p:txBody>
        </p:sp>
      </p:grpSp>
      <p:grpSp>
        <p:nvGrpSpPr>
          <p:cNvPr id="21507" name="Group 20"/>
          <p:cNvGrpSpPr>
            <a:grpSpLocks/>
          </p:cNvGrpSpPr>
          <p:nvPr/>
        </p:nvGrpSpPr>
        <p:grpSpPr bwMode="auto">
          <a:xfrm>
            <a:off x="1295400" y="3962400"/>
            <a:ext cx="7010400" cy="1568450"/>
            <a:chOff x="768" y="2160"/>
            <a:chExt cx="4416" cy="988"/>
          </a:xfrm>
        </p:grpSpPr>
        <p:sp>
          <p:nvSpPr>
            <p:cNvPr id="21516" name="AutoShape 21" descr="Blue tissue paper"/>
            <p:cNvSpPr>
              <a:spLocks noChangeArrowheads="1"/>
            </p:cNvSpPr>
            <p:nvPr/>
          </p:nvSpPr>
          <p:spPr bwMode="auto">
            <a:xfrm>
              <a:off x="768" y="2160"/>
              <a:ext cx="4416" cy="988"/>
            </a:xfrm>
            <a:prstGeom prst="horizontalScroll">
              <a:avLst>
                <a:gd name="adj" fmla="val 12500"/>
              </a:avLst>
            </a:prstGeom>
            <a:blipFill dpi="0" rotWithShape="1">
              <a:blip r:embed="rId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/>
            </a:p>
          </p:txBody>
        </p:sp>
        <p:sp>
          <p:nvSpPr>
            <p:cNvPr id="21517" name="Text Box 22"/>
            <p:cNvSpPr txBox="1">
              <a:spLocks noChangeArrowheads="1"/>
            </p:cNvSpPr>
            <p:nvPr/>
          </p:nvSpPr>
          <p:spPr bwMode="auto">
            <a:xfrm>
              <a:off x="1008" y="2448"/>
              <a:ext cx="110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latin typeface=".VnTimeH" pitchFamily="34" charset="0"/>
                </a:rPr>
                <a:t>Đ¸p ¸n:</a:t>
              </a:r>
            </a:p>
          </p:txBody>
        </p:sp>
      </p:grpSp>
      <p:pic>
        <p:nvPicPr>
          <p:cNvPr id="21508" name="Picture 32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03306" y="-88106"/>
            <a:ext cx="16525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33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525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 Box 55"/>
          <p:cNvSpPr txBox="1">
            <a:spLocks noChangeArrowheads="1"/>
          </p:cNvSpPr>
          <p:nvPr/>
        </p:nvSpPr>
        <p:spPr bwMode="auto">
          <a:xfrm>
            <a:off x="1219200" y="0"/>
            <a:ext cx="73152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b="1"/>
              <a:t>Trò chơi Ai đúng?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 b="1">
              <a:latin typeface=".VnBahamasBH" pitchFamily="34" charset="0"/>
            </a:endParaRPr>
          </a:p>
        </p:txBody>
      </p:sp>
      <p:sp>
        <p:nvSpPr>
          <p:cNvPr id="21511" name="Rectangle 109"/>
          <p:cNvSpPr>
            <a:spLocks noChangeArrowheads="1"/>
          </p:cNvSpPr>
          <p:nvPr/>
        </p:nvSpPr>
        <p:spPr bwMode="auto">
          <a:xfrm>
            <a:off x="7874000" y="4876800"/>
            <a:ext cx="1270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/>
          </a:p>
        </p:txBody>
      </p:sp>
      <p:sp>
        <p:nvSpPr>
          <p:cNvPr id="21512" name="Rectangle 107"/>
          <p:cNvSpPr>
            <a:spLocks noChangeArrowheads="1"/>
          </p:cNvSpPr>
          <p:nvPr/>
        </p:nvSpPr>
        <p:spPr bwMode="auto">
          <a:xfrm>
            <a:off x="6934200" y="4495800"/>
            <a:ext cx="1117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 b="1"/>
          </a:p>
        </p:txBody>
      </p:sp>
      <p:sp>
        <p:nvSpPr>
          <p:cNvPr id="21513" name="Text Box 16"/>
          <p:cNvSpPr txBox="1">
            <a:spLocks noChangeArrowheads="1"/>
          </p:cNvSpPr>
          <p:nvPr/>
        </p:nvSpPr>
        <p:spPr bwMode="auto">
          <a:xfrm>
            <a:off x="533400" y="1905000"/>
            <a:ext cx="83058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latin typeface="Times New Roman" pitchFamily="18" charset="0"/>
                <a:cs typeface="Times New Roman" pitchFamily="18" charset="0"/>
              </a:rPr>
              <a:t>Chữ số 5 trong số 2,562 thuộc hàng nào?</a:t>
            </a:r>
          </a:p>
          <a:p>
            <a:pPr algn="ctr" eaLnBrk="1" hangingPunct="1">
              <a:spcBef>
                <a:spcPct val="50000"/>
              </a:spcBef>
            </a:pPr>
            <a:endParaRPr lang="en-US" altLang="en-US" sz="3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Oval 26"/>
          <p:cNvSpPr>
            <a:spLocks noChangeArrowheads="1"/>
          </p:cNvSpPr>
          <p:nvPr/>
        </p:nvSpPr>
        <p:spPr bwMode="auto">
          <a:xfrm rot="10850228" flipV="1">
            <a:off x="3665538" y="4202113"/>
            <a:ext cx="1593850" cy="1060450"/>
          </a:xfrm>
          <a:prstGeom prst="ellipse">
            <a:avLst/>
          </a:prstGeom>
          <a:solidFill>
            <a:srgbClr val="FCA4A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4800" b="1">
                <a:solidFill>
                  <a:srgbClr val="006600"/>
                </a:solidFill>
                <a:latin typeface="Times New Roman" pitchFamily="18" charset="0"/>
              </a:rPr>
              <a:t>Đ</a:t>
            </a:r>
          </a:p>
        </p:txBody>
      </p:sp>
      <p:sp>
        <p:nvSpPr>
          <p:cNvPr id="21515" name="Text Box 26"/>
          <p:cNvSpPr txBox="1">
            <a:spLocks noChangeArrowheads="1"/>
          </p:cNvSpPr>
          <p:nvPr/>
        </p:nvSpPr>
        <p:spPr bwMode="auto">
          <a:xfrm>
            <a:off x="2514600" y="2743200"/>
            <a:ext cx="4648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CC00"/>
                </a:solidFill>
              </a:rPr>
              <a:t>  Hàng phần mười</a:t>
            </a:r>
          </a:p>
        </p:txBody>
      </p:sp>
    </p:spTree>
    <p:extLst>
      <p:ext uri="{BB962C8B-B14F-4D97-AF65-F5344CB8AC3E}">
        <p14:creationId xmlns:p14="http://schemas.microsoft.com/office/powerpoint/2010/main" val="48316557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914400" y="609600"/>
            <a:ext cx="1981200" cy="914400"/>
            <a:chOff x="0" y="816"/>
            <a:chExt cx="708" cy="240"/>
          </a:xfrm>
        </p:grpSpPr>
        <p:pic>
          <p:nvPicPr>
            <p:cNvPr id="22547" name="Picture 6" descr="DM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16"/>
              <a:ext cx="70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8" name="Text Box 7"/>
            <p:cNvSpPr txBox="1">
              <a:spLocks noChangeArrowheads="1"/>
            </p:cNvSpPr>
            <p:nvPr/>
          </p:nvSpPr>
          <p:spPr bwMode="auto">
            <a:xfrm>
              <a:off x="88" y="864"/>
              <a:ext cx="528" cy="96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FF00"/>
                  </a:solidFill>
                </a:rPr>
                <a:t>Câu 6:</a:t>
              </a:r>
            </a:p>
          </p:txBody>
        </p:sp>
      </p:grpSp>
      <p:grpSp>
        <p:nvGrpSpPr>
          <p:cNvPr id="22531" name="Group 20"/>
          <p:cNvGrpSpPr>
            <a:grpSpLocks/>
          </p:cNvGrpSpPr>
          <p:nvPr/>
        </p:nvGrpSpPr>
        <p:grpSpPr bwMode="auto">
          <a:xfrm>
            <a:off x="1295400" y="3962400"/>
            <a:ext cx="7010400" cy="1568450"/>
            <a:chOff x="768" y="2160"/>
            <a:chExt cx="4416" cy="988"/>
          </a:xfrm>
        </p:grpSpPr>
        <p:sp>
          <p:nvSpPr>
            <p:cNvPr id="22545" name="AutoShape 21" descr="Blue tissue paper"/>
            <p:cNvSpPr>
              <a:spLocks noChangeArrowheads="1"/>
            </p:cNvSpPr>
            <p:nvPr/>
          </p:nvSpPr>
          <p:spPr bwMode="auto">
            <a:xfrm>
              <a:off x="768" y="2160"/>
              <a:ext cx="4416" cy="988"/>
            </a:xfrm>
            <a:prstGeom prst="horizontalScroll">
              <a:avLst>
                <a:gd name="adj" fmla="val 12500"/>
              </a:avLst>
            </a:prstGeom>
            <a:blipFill dpi="0" rotWithShape="1">
              <a:blip r:embed="rId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/>
            </a:p>
          </p:txBody>
        </p:sp>
        <p:sp>
          <p:nvSpPr>
            <p:cNvPr id="22546" name="Text Box 22"/>
            <p:cNvSpPr txBox="1">
              <a:spLocks noChangeArrowheads="1"/>
            </p:cNvSpPr>
            <p:nvPr/>
          </p:nvSpPr>
          <p:spPr bwMode="auto">
            <a:xfrm>
              <a:off x="1008" y="2448"/>
              <a:ext cx="110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latin typeface=".VnTimeH" pitchFamily="34" charset="0"/>
                </a:rPr>
                <a:t>Đ¸p ¸n:</a:t>
              </a:r>
            </a:p>
          </p:txBody>
        </p:sp>
      </p:grpSp>
      <p:pic>
        <p:nvPicPr>
          <p:cNvPr id="22532" name="Picture 32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03306" y="-88106"/>
            <a:ext cx="16525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33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525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 Box 55"/>
          <p:cNvSpPr txBox="1">
            <a:spLocks noChangeArrowheads="1"/>
          </p:cNvSpPr>
          <p:nvPr/>
        </p:nvSpPr>
        <p:spPr bwMode="auto">
          <a:xfrm>
            <a:off x="1219200" y="0"/>
            <a:ext cx="73152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b="1"/>
              <a:t>Trò chơi Ai đúng?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 b="1">
              <a:latin typeface=".VnBahamasBH" pitchFamily="34" charset="0"/>
            </a:endParaRPr>
          </a:p>
        </p:txBody>
      </p:sp>
      <p:sp>
        <p:nvSpPr>
          <p:cNvPr id="22535" name="Rectangle 109"/>
          <p:cNvSpPr>
            <a:spLocks noChangeArrowheads="1"/>
          </p:cNvSpPr>
          <p:nvPr/>
        </p:nvSpPr>
        <p:spPr bwMode="auto">
          <a:xfrm>
            <a:off x="7874000" y="4876800"/>
            <a:ext cx="1270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/>
          </a:p>
        </p:txBody>
      </p:sp>
      <p:sp>
        <p:nvSpPr>
          <p:cNvPr id="22536" name="Rectangle 107"/>
          <p:cNvSpPr>
            <a:spLocks noChangeArrowheads="1"/>
          </p:cNvSpPr>
          <p:nvPr/>
        </p:nvSpPr>
        <p:spPr bwMode="auto">
          <a:xfrm>
            <a:off x="6934200" y="4495800"/>
            <a:ext cx="1117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 b="1"/>
          </a:p>
        </p:txBody>
      </p: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381000" y="1905000"/>
            <a:ext cx="8812213" cy="1674813"/>
            <a:chOff x="136" y="1920"/>
            <a:chExt cx="5551" cy="1055"/>
          </a:xfrm>
        </p:grpSpPr>
        <p:sp>
          <p:nvSpPr>
            <p:cNvPr id="22539" name="Text Box 25"/>
            <p:cNvSpPr txBox="1">
              <a:spLocks noChangeArrowheads="1"/>
            </p:cNvSpPr>
            <p:nvPr/>
          </p:nvSpPr>
          <p:spPr bwMode="auto">
            <a:xfrm>
              <a:off x="1431" y="1920"/>
              <a:ext cx="40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CC9900"/>
                  </a:solidFill>
                </a:rPr>
                <a:t>5</a:t>
              </a:r>
            </a:p>
          </p:txBody>
        </p:sp>
        <p:sp>
          <p:nvSpPr>
            <p:cNvPr id="22540" name="Text Box 26"/>
            <p:cNvSpPr txBox="1">
              <a:spLocks noChangeArrowheads="1"/>
            </p:cNvSpPr>
            <p:nvPr/>
          </p:nvSpPr>
          <p:spPr bwMode="auto">
            <a:xfrm>
              <a:off x="1290" y="2217"/>
              <a:ext cx="61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CC9900"/>
                  </a:solidFill>
                </a:rPr>
                <a:t>100</a:t>
              </a:r>
            </a:p>
          </p:txBody>
        </p:sp>
        <p:sp>
          <p:nvSpPr>
            <p:cNvPr id="22541" name="Text Box 28"/>
            <p:cNvSpPr txBox="1">
              <a:spLocks noChangeArrowheads="1"/>
            </p:cNvSpPr>
            <p:nvPr/>
          </p:nvSpPr>
          <p:spPr bwMode="auto">
            <a:xfrm>
              <a:off x="136" y="2064"/>
              <a:ext cx="1344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CC9900"/>
                  </a:solidFill>
                </a:rPr>
                <a:t>  Hỗn số  4</a:t>
              </a:r>
            </a:p>
          </p:txBody>
        </p:sp>
        <p:sp>
          <p:nvSpPr>
            <p:cNvPr id="22542" name="Line 33"/>
            <p:cNvSpPr>
              <a:spLocks noChangeShapeType="1"/>
            </p:cNvSpPr>
            <p:nvPr/>
          </p:nvSpPr>
          <p:spPr bwMode="auto">
            <a:xfrm>
              <a:off x="1383" y="2238"/>
              <a:ext cx="348" cy="0"/>
            </a:xfrm>
            <a:prstGeom prst="line">
              <a:avLst/>
            </a:prstGeom>
            <a:noFill/>
            <a:ln w="38100">
              <a:solidFill>
                <a:srgbClr val="CC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3" name="Text Box 34"/>
            <p:cNvSpPr txBox="1">
              <a:spLocks noChangeArrowheads="1"/>
            </p:cNvSpPr>
            <p:nvPr/>
          </p:nvSpPr>
          <p:spPr bwMode="auto">
            <a:xfrm>
              <a:off x="2027" y="1936"/>
              <a:ext cx="366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vi-VN" altLang="en-US" sz="2800"/>
            </a:p>
          </p:txBody>
        </p:sp>
        <p:sp>
          <p:nvSpPr>
            <p:cNvPr id="22544" name="Text Box 35"/>
            <p:cNvSpPr txBox="1">
              <a:spLocks noChangeArrowheads="1"/>
            </p:cNvSpPr>
            <p:nvPr/>
          </p:nvSpPr>
          <p:spPr bwMode="auto">
            <a:xfrm>
              <a:off x="1816" y="2064"/>
              <a:ext cx="3840" cy="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CC9900"/>
                  </a:solidFill>
                </a:rPr>
                <a:t>viết dưới dạng số thập phân là :</a:t>
              </a:r>
              <a:endParaRPr lang="en-US" altLang="en-US" sz="2800" b="1"/>
            </a:p>
            <a:p>
              <a:pPr eaLnBrk="1" hangingPunct="1">
                <a:spcBef>
                  <a:spcPct val="50000"/>
                </a:spcBef>
              </a:pPr>
              <a:r>
                <a:rPr lang="en-US" altLang="en-US" sz="2800" b="1"/>
                <a:t> </a:t>
              </a:r>
              <a:r>
                <a:rPr lang="en-US" altLang="en-US" sz="4000" b="1"/>
                <a:t>4,05</a:t>
              </a:r>
              <a:r>
                <a:rPr lang="en-US" altLang="en-US" sz="2800" b="1"/>
                <a:t>     </a:t>
              </a:r>
            </a:p>
          </p:txBody>
        </p:sp>
      </p:grpSp>
      <p:sp>
        <p:nvSpPr>
          <p:cNvPr id="58" name="Oval 26"/>
          <p:cNvSpPr>
            <a:spLocks noChangeArrowheads="1"/>
          </p:cNvSpPr>
          <p:nvPr/>
        </p:nvSpPr>
        <p:spPr bwMode="auto">
          <a:xfrm rot="10850228" flipV="1">
            <a:off x="3665538" y="4202113"/>
            <a:ext cx="1593850" cy="1060450"/>
          </a:xfrm>
          <a:prstGeom prst="ellipse">
            <a:avLst/>
          </a:prstGeom>
          <a:solidFill>
            <a:srgbClr val="FCA4A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4800" b="1">
                <a:solidFill>
                  <a:srgbClr val="006600"/>
                </a:solidFill>
                <a:latin typeface="Times New Roman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32115744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914400" y="609600"/>
            <a:ext cx="1981200" cy="914400"/>
            <a:chOff x="0" y="816"/>
            <a:chExt cx="708" cy="240"/>
          </a:xfrm>
        </p:grpSpPr>
        <p:pic>
          <p:nvPicPr>
            <p:cNvPr id="23569" name="Picture 6" descr="DM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16"/>
              <a:ext cx="70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70" name="Text Box 7"/>
            <p:cNvSpPr txBox="1">
              <a:spLocks noChangeArrowheads="1"/>
            </p:cNvSpPr>
            <p:nvPr/>
          </p:nvSpPr>
          <p:spPr bwMode="auto">
            <a:xfrm>
              <a:off x="88" y="864"/>
              <a:ext cx="528" cy="96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FF00"/>
                  </a:solidFill>
                </a:rPr>
                <a:t>Câu 7:</a:t>
              </a:r>
            </a:p>
          </p:txBody>
        </p:sp>
      </p:grpSp>
      <p:grpSp>
        <p:nvGrpSpPr>
          <p:cNvPr id="23555" name="Group 20"/>
          <p:cNvGrpSpPr>
            <a:grpSpLocks/>
          </p:cNvGrpSpPr>
          <p:nvPr/>
        </p:nvGrpSpPr>
        <p:grpSpPr bwMode="auto">
          <a:xfrm>
            <a:off x="1295400" y="3962400"/>
            <a:ext cx="7010400" cy="1568450"/>
            <a:chOff x="768" y="2160"/>
            <a:chExt cx="4416" cy="988"/>
          </a:xfrm>
        </p:grpSpPr>
        <p:sp>
          <p:nvSpPr>
            <p:cNvPr id="23567" name="AutoShape 21" descr="Blue tissue paper"/>
            <p:cNvSpPr>
              <a:spLocks noChangeArrowheads="1"/>
            </p:cNvSpPr>
            <p:nvPr/>
          </p:nvSpPr>
          <p:spPr bwMode="auto">
            <a:xfrm>
              <a:off x="768" y="2160"/>
              <a:ext cx="4416" cy="988"/>
            </a:xfrm>
            <a:prstGeom prst="horizontalScroll">
              <a:avLst>
                <a:gd name="adj" fmla="val 12500"/>
              </a:avLst>
            </a:prstGeom>
            <a:blipFill dpi="0" rotWithShape="1">
              <a:blip r:embed="rId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/>
            </a:p>
          </p:txBody>
        </p:sp>
        <p:sp>
          <p:nvSpPr>
            <p:cNvPr id="23568" name="Text Box 22"/>
            <p:cNvSpPr txBox="1">
              <a:spLocks noChangeArrowheads="1"/>
            </p:cNvSpPr>
            <p:nvPr/>
          </p:nvSpPr>
          <p:spPr bwMode="auto">
            <a:xfrm>
              <a:off x="1008" y="2448"/>
              <a:ext cx="110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latin typeface=".VnTimeH" pitchFamily="34" charset="0"/>
                </a:rPr>
                <a:t>Đ¸p ¸n:</a:t>
              </a:r>
            </a:p>
          </p:txBody>
        </p:sp>
      </p:grpSp>
      <p:pic>
        <p:nvPicPr>
          <p:cNvPr id="23556" name="Picture 32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03306" y="-88106"/>
            <a:ext cx="16525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33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525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 Box 55"/>
          <p:cNvSpPr txBox="1">
            <a:spLocks noChangeArrowheads="1"/>
          </p:cNvSpPr>
          <p:nvPr/>
        </p:nvSpPr>
        <p:spPr bwMode="auto">
          <a:xfrm>
            <a:off x="1219200" y="0"/>
            <a:ext cx="73152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b="1"/>
              <a:t>Trò chơi Ai đúng?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 b="1">
              <a:latin typeface=".VnBahamasBH" pitchFamily="34" charset="0"/>
            </a:endParaRPr>
          </a:p>
        </p:txBody>
      </p:sp>
      <p:sp>
        <p:nvSpPr>
          <p:cNvPr id="23559" name="Rectangle 109"/>
          <p:cNvSpPr>
            <a:spLocks noChangeArrowheads="1"/>
          </p:cNvSpPr>
          <p:nvPr/>
        </p:nvSpPr>
        <p:spPr bwMode="auto">
          <a:xfrm>
            <a:off x="7874000" y="4876800"/>
            <a:ext cx="1270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/>
          </a:p>
        </p:txBody>
      </p:sp>
      <p:sp>
        <p:nvSpPr>
          <p:cNvPr id="23560" name="Rectangle 107"/>
          <p:cNvSpPr>
            <a:spLocks noChangeArrowheads="1"/>
          </p:cNvSpPr>
          <p:nvPr/>
        </p:nvSpPr>
        <p:spPr bwMode="auto">
          <a:xfrm>
            <a:off x="6934200" y="4495800"/>
            <a:ext cx="1117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 b="1"/>
          </a:p>
        </p:txBody>
      </p:sp>
      <p:sp>
        <p:nvSpPr>
          <p:cNvPr id="53" name="Oval 26"/>
          <p:cNvSpPr>
            <a:spLocks noChangeArrowheads="1"/>
          </p:cNvSpPr>
          <p:nvPr/>
        </p:nvSpPr>
        <p:spPr bwMode="auto">
          <a:xfrm rot="10850228" flipV="1">
            <a:off x="3665538" y="4202113"/>
            <a:ext cx="1593850" cy="1060450"/>
          </a:xfrm>
          <a:prstGeom prst="ellipse">
            <a:avLst/>
          </a:prstGeom>
          <a:solidFill>
            <a:srgbClr val="FCA4A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4800" b="1">
                <a:solidFill>
                  <a:srgbClr val="006600"/>
                </a:solidFill>
                <a:latin typeface="Times New Roman" pitchFamily="18" charset="0"/>
              </a:rPr>
              <a:t>Đ</a:t>
            </a:r>
          </a:p>
        </p:txBody>
      </p:sp>
      <p:sp>
        <p:nvSpPr>
          <p:cNvPr id="23562" name="Text Box 34"/>
          <p:cNvSpPr txBox="1">
            <a:spLocks noChangeArrowheads="1"/>
          </p:cNvSpPr>
          <p:nvPr/>
        </p:nvSpPr>
        <p:spPr bwMode="auto">
          <a:xfrm>
            <a:off x="1433513" y="1930400"/>
            <a:ext cx="76882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2800"/>
          </a:p>
        </p:txBody>
      </p:sp>
      <p:sp>
        <p:nvSpPr>
          <p:cNvPr id="23563" name="Text Box 21"/>
          <p:cNvSpPr txBox="1">
            <a:spLocks noChangeArrowheads="1"/>
          </p:cNvSpPr>
          <p:nvPr/>
        </p:nvSpPr>
        <p:spPr bwMode="auto">
          <a:xfrm>
            <a:off x="1371600" y="1828800"/>
            <a:ext cx="6324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Số thập phân 0,5 bằng phân số </a:t>
            </a:r>
          </a:p>
        </p:txBody>
      </p:sp>
      <p:sp>
        <p:nvSpPr>
          <p:cNvPr id="23564" name="Text Box 23"/>
          <p:cNvSpPr txBox="1">
            <a:spLocks noChangeArrowheads="1"/>
          </p:cNvSpPr>
          <p:nvPr/>
        </p:nvSpPr>
        <p:spPr bwMode="auto">
          <a:xfrm>
            <a:off x="7086600" y="1600200"/>
            <a:ext cx="5111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5</a:t>
            </a:r>
          </a:p>
        </p:txBody>
      </p:sp>
      <p:sp>
        <p:nvSpPr>
          <p:cNvPr id="23565" name="Line 25"/>
          <p:cNvSpPr>
            <a:spLocks noChangeShapeType="1"/>
          </p:cNvSpPr>
          <p:nvPr/>
        </p:nvSpPr>
        <p:spPr bwMode="auto">
          <a:xfrm>
            <a:off x="7010400" y="2133600"/>
            <a:ext cx="5111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6" name="Text Box 24"/>
          <p:cNvSpPr txBox="1">
            <a:spLocks noChangeArrowheads="1"/>
          </p:cNvSpPr>
          <p:nvPr/>
        </p:nvSpPr>
        <p:spPr bwMode="auto">
          <a:xfrm>
            <a:off x="6934200" y="2209800"/>
            <a:ext cx="7667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814542407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914400" y="609600"/>
            <a:ext cx="1981200" cy="914400"/>
            <a:chOff x="0" y="816"/>
            <a:chExt cx="708" cy="240"/>
          </a:xfrm>
        </p:grpSpPr>
        <p:pic>
          <p:nvPicPr>
            <p:cNvPr id="24594" name="Picture 6" descr="DM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16"/>
              <a:ext cx="70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95" name="Text Box 7"/>
            <p:cNvSpPr txBox="1">
              <a:spLocks noChangeArrowheads="1"/>
            </p:cNvSpPr>
            <p:nvPr/>
          </p:nvSpPr>
          <p:spPr bwMode="auto">
            <a:xfrm>
              <a:off x="88" y="864"/>
              <a:ext cx="528" cy="96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FF00"/>
                  </a:solidFill>
                </a:rPr>
                <a:t>Câu 8:</a:t>
              </a:r>
            </a:p>
          </p:txBody>
        </p:sp>
      </p:grpSp>
      <p:grpSp>
        <p:nvGrpSpPr>
          <p:cNvPr id="24579" name="Group 20"/>
          <p:cNvGrpSpPr>
            <a:grpSpLocks/>
          </p:cNvGrpSpPr>
          <p:nvPr/>
        </p:nvGrpSpPr>
        <p:grpSpPr bwMode="auto">
          <a:xfrm>
            <a:off x="1295400" y="3962400"/>
            <a:ext cx="7010400" cy="1568450"/>
            <a:chOff x="768" y="2160"/>
            <a:chExt cx="4416" cy="988"/>
          </a:xfrm>
        </p:grpSpPr>
        <p:sp>
          <p:nvSpPr>
            <p:cNvPr id="24592" name="AutoShape 21" descr="Blue tissue paper"/>
            <p:cNvSpPr>
              <a:spLocks noChangeArrowheads="1"/>
            </p:cNvSpPr>
            <p:nvPr/>
          </p:nvSpPr>
          <p:spPr bwMode="auto">
            <a:xfrm>
              <a:off x="768" y="2160"/>
              <a:ext cx="4416" cy="988"/>
            </a:xfrm>
            <a:prstGeom prst="horizontalScroll">
              <a:avLst>
                <a:gd name="adj" fmla="val 12500"/>
              </a:avLst>
            </a:prstGeom>
            <a:blipFill dpi="0" rotWithShape="1">
              <a:blip r:embed="rId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/>
            </a:p>
          </p:txBody>
        </p:sp>
        <p:sp>
          <p:nvSpPr>
            <p:cNvPr id="24593" name="Text Box 22"/>
            <p:cNvSpPr txBox="1">
              <a:spLocks noChangeArrowheads="1"/>
            </p:cNvSpPr>
            <p:nvPr/>
          </p:nvSpPr>
          <p:spPr bwMode="auto">
            <a:xfrm>
              <a:off x="1008" y="2448"/>
              <a:ext cx="110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latin typeface=".VnTimeH" pitchFamily="34" charset="0"/>
                </a:rPr>
                <a:t>Đ¸p ¸n:</a:t>
              </a:r>
            </a:p>
          </p:txBody>
        </p:sp>
      </p:grpSp>
      <p:pic>
        <p:nvPicPr>
          <p:cNvPr id="24580" name="Picture 32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03306" y="-88106"/>
            <a:ext cx="16525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33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525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 Box 55"/>
          <p:cNvSpPr txBox="1">
            <a:spLocks noChangeArrowheads="1"/>
          </p:cNvSpPr>
          <p:nvPr/>
        </p:nvSpPr>
        <p:spPr bwMode="auto">
          <a:xfrm>
            <a:off x="1219200" y="0"/>
            <a:ext cx="73152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b="1"/>
              <a:t>Trò chơi Ai đúng?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 b="1">
              <a:latin typeface=".VnBahamasBH" pitchFamily="34" charset="0"/>
            </a:endParaRPr>
          </a:p>
        </p:txBody>
      </p:sp>
      <p:sp>
        <p:nvSpPr>
          <p:cNvPr id="24583" name="Rectangle 109"/>
          <p:cNvSpPr>
            <a:spLocks noChangeArrowheads="1"/>
          </p:cNvSpPr>
          <p:nvPr/>
        </p:nvSpPr>
        <p:spPr bwMode="auto">
          <a:xfrm>
            <a:off x="7874000" y="4876800"/>
            <a:ext cx="1270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/>
          </a:p>
        </p:txBody>
      </p:sp>
      <p:sp>
        <p:nvSpPr>
          <p:cNvPr id="24584" name="Rectangle 107"/>
          <p:cNvSpPr>
            <a:spLocks noChangeArrowheads="1"/>
          </p:cNvSpPr>
          <p:nvPr/>
        </p:nvSpPr>
        <p:spPr bwMode="auto">
          <a:xfrm>
            <a:off x="6934200" y="4495800"/>
            <a:ext cx="1117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 b="1"/>
          </a:p>
        </p:txBody>
      </p:sp>
      <p:sp>
        <p:nvSpPr>
          <p:cNvPr id="53" name="Oval 26"/>
          <p:cNvSpPr>
            <a:spLocks noChangeArrowheads="1"/>
          </p:cNvSpPr>
          <p:nvPr/>
        </p:nvSpPr>
        <p:spPr bwMode="auto">
          <a:xfrm rot="10850228" flipV="1">
            <a:off x="3665538" y="4202113"/>
            <a:ext cx="1593850" cy="1060450"/>
          </a:xfrm>
          <a:prstGeom prst="ellipse">
            <a:avLst/>
          </a:prstGeom>
          <a:solidFill>
            <a:srgbClr val="FCA4A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4800" b="1">
                <a:solidFill>
                  <a:srgbClr val="006600"/>
                </a:solidFill>
                <a:latin typeface="Times New Roman" pitchFamily="18" charset="0"/>
              </a:rPr>
              <a:t>Đ</a:t>
            </a:r>
          </a:p>
        </p:txBody>
      </p:sp>
      <p:sp>
        <p:nvSpPr>
          <p:cNvPr id="24586" name="Text Box 34"/>
          <p:cNvSpPr txBox="1">
            <a:spLocks noChangeArrowheads="1"/>
          </p:cNvSpPr>
          <p:nvPr/>
        </p:nvSpPr>
        <p:spPr bwMode="auto">
          <a:xfrm>
            <a:off x="1433513" y="1930400"/>
            <a:ext cx="76882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2800"/>
          </a:p>
        </p:txBody>
      </p:sp>
      <p:sp>
        <p:nvSpPr>
          <p:cNvPr id="24587" name="Text Box 44"/>
          <p:cNvSpPr txBox="1">
            <a:spLocks noChangeArrowheads="1"/>
          </p:cNvSpPr>
          <p:nvPr/>
        </p:nvSpPr>
        <p:spPr bwMode="auto">
          <a:xfrm>
            <a:off x="838200" y="1828800"/>
            <a:ext cx="7772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C9900"/>
                </a:solidFill>
              </a:rPr>
              <a:t>Chuyển 6,33 thành hỗn số ta được :  </a:t>
            </a:r>
          </a:p>
        </p:txBody>
      </p:sp>
      <p:sp>
        <p:nvSpPr>
          <p:cNvPr id="24588" name="Line 25"/>
          <p:cNvSpPr>
            <a:spLocks noChangeShapeType="1"/>
          </p:cNvSpPr>
          <p:nvPr/>
        </p:nvSpPr>
        <p:spPr bwMode="auto">
          <a:xfrm>
            <a:off x="3962400" y="3048000"/>
            <a:ext cx="5111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9" name="Text Box 46"/>
          <p:cNvSpPr txBox="1">
            <a:spLocks noChangeArrowheads="1"/>
          </p:cNvSpPr>
          <p:nvPr/>
        </p:nvSpPr>
        <p:spPr bwMode="auto">
          <a:xfrm>
            <a:off x="3581400" y="2743200"/>
            <a:ext cx="342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6</a:t>
            </a:r>
          </a:p>
        </p:txBody>
      </p:sp>
      <p:sp>
        <p:nvSpPr>
          <p:cNvPr id="24590" name="Text Box 23"/>
          <p:cNvSpPr txBox="1">
            <a:spLocks noChangeArrowheads="1"/>
          </p:cNvSpPr>
          <p:nvPr/>
        </p:nvSpPr>
        <p:spPr bwMode="auto">
          <a:xfrm>
            <a:off x="4038600" y="2514600"/>
            <a:ext cx="4333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3</a:t>
            </a:r>
          </a:p>
        </p:txBody>
      </p:sp>
      <p:sp>
        <p:nvSpPr>
          <p:cNvPr id="24591" name="Text Box 24"/>
          <p:cNvSpPr txBox="1">
            <a:spLocks noChangeArrowheads="1"/>
          </p:cNvSpPr>
          <p:nvPr/>
        </p:nvSpPr>
        <p:spPr bwMode="auto">
          <a:xfrm>
            <a:off x="3810000" y="3048000"/>
            <a:ext cx="838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3356735042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914400" y="609600"/>
            <a:ext cx="1981200" cy="914400"/>
            <a:chOff x="0" y="816"/>
            <a:chExt cx="708" cy="240"/>
          </a:xfrm>
        </p:grpSpPr>
        <p:pic>
          <p:nvPicPr>
            <p:cNvPr id="25618" name="Picture 6" descr="DM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16"/>
              <a:ext cx="70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19" name="Text Box 7"/>
            <p:cNvSpPr txBox="1">
              <a:spLocks noChangeArrowheads="1"/>
            </p:cNvSpPr>
            <p:nvPr/>
          </p:nvSpPr>
          <p:spPr bwMode="auto">
            <a:xfrm>
              <a:off x="88" y="864"/>
              <a:ext cx="528" cy="96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FF00"/>
                  </a:solidFill>
                </a:rPr>
                <a:t>Câu 9:</a:t>
              </a:r>
            </a:p>
          </p:txBody>
        </p:sp>
      </p:grpSp>
      <p:grpSp>
        <p:nvGrpSpPr>
          <p:cNvPr id="25603" name="Group 20"/>
          <p:cNvGrpSpPr>
            <a:grpSpLocks/>
          </p:cNvGrpSpPr>
          <p:nvPr/>
        </p:nvGrpSpPr>
        <p:grpSpPr bwMode="auto">
          <a:xfrm>
            <a:off x="1295400" y="3962400"/>
            <a:ext cx="7010400" cy="1568450"/>
            <a:chOff x="768" y="2160"/>
            <a:chExt cx="4416" cy="988"/>
          </a:xfrm>
        </p:grpSpPr>
        <p:sp>
          <p:nvSpPr>
            <p:cNvPr id="25616" name="AutoShape 21" descr="Blue tissue paper"/>
            <p:cNvSpPr>
              <a:spLocks noChangeArrowheads="1"/>
            </p:cNvSpPr>
            <p:nvPr/>
          </p:nvSpPr>
          <p:spPr bwMode="auto">
            <a:xfrm>
              <a:off x="768" y="2160"/>
              <a:ext cx="4416" cy="988"/>
            </a:xfrm>
            <a:prstGeom prst="horizontalScroll">
              <a:avLst>
                <a:gd name="adj" fmla="val 12500"/>
              </a:avLst>
            </a:prstGeom>
            <a:blipFill dpi="0" rotWithShape="1">
              <a:blip r:embed="rId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/>
            </a:p>
          </p:txBody>
        </p:sp>
        <p:sp>
          <p:nvSpPr>
            <p:cNvPr id="25617" name="Text Box 22"/>
            <p:cNvSpPr txBox="1">
              <a:spLocks noChangeArrowheads="1"/>
            </p:cNvSpPr>
            <p:nvPr/>
          </p:nvSpPr>
          <p:spPr bwMode="auto">
            <a:xfrm>
              <a:off x="1008" y="2448"/>
              <a:ext cx="110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latin typeface=".VnTimeH" pitchFamily="34" charset="0"/>
                </a:rPr>
                <a:t>Đ¸p ¸n:</a:t>
              </a:r>
            </a:p>
          </p:txBody>
        </p:sp>
      </p:grpSp>
      <p:pic>
        <p:nvPicPr>
          <p:cNvPr id="25604" name="Picture 32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03306" y="-88106"/>
            <a:ext cx="16525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33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525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 Box 55"/>
          <p:cNvSpPr txBox="1">
            <a:spLocks noChangeArrowheads="1"/>
          </p:cNvSpPr>
          <p:nvPr/>
        </p:nvSpPr>
        <p:spPr bwMode="auto">
          <a:xfrm>
            <a:off x="1219200" y="0"/>
            <a:ext cx="73152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b="1"/>
              <a:t>Trò chơi Ai đúng?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 b="1">
              <a:latin typeface=".VnBahamasBH" pitchFamily="34" charset="0"/>
            </a:endParaRPr>
          </a:p>
        </p:txBody>
      </p:sp>
      <p:sp>
        <p:nvSpPr>
          <p:cNvPr id="25607" name="Rectangle 109"/>
          <p:cNvSpPr>
            <a:spLocks noChangeArrowheads="1"/>
          </p:cNvSpPr>
          <p:nvPr/>
        </p:nvSpPr>
        <p:spPr bwMode="auto">
          <a:xfrm>
            <a:off x="7874000" y="4876800"/>
            <a:ext cx="1270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/>
          </a:p>
        </p:txBody>
      </p:sp>
      <p:sp>
        <p:nvSpPr>
          <p:cNvPr id="25608" name="Rectangle 107"/>
          <p:cNvSpPr>
            <a:spLocks noChangeArrowheads="1"/>
          </p:cNvSpPr>
          <p:nvPr/>
        </p:nvSpPr>
        <p:spPr bwMode="auto">
          <a:xfrm>
            <a:off x="6934200" y="4495800"/>
            <a:ext cx="1117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vi-VN" altLang="en-US" sz="2800" b="1"/>
          </a:p>
        </p:txBody>
      </p:sp>
      <p:sp>
        <p:nvSpPr>
          <p:cNvPr id="25609" name="Text Box 34"/>
          <p:cNvSpPr txBox="1">
            <a:spLocks noChangeArrowheads="1"/>
          </p:cNvSpPr>
          <p:nvPr/>
        </p:nvSpPr>
        <p:spPr bwMode="auto">
          <a:xfrm>
            <a:off x="1433513" y="1930400"/>
            <a:ext cx="76882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2800"/>
          </a:p>
        </p:txBody>
      </p:sp>
      <p:sp>
        <p:nvSpPr>
          <p:cNvPr id="52" name="Rectangle 10"/>
          <p:cNvSpPr>
            <a:spLocks noChangeArrowheads="1"/>
          </p:cNvSpPr>
          <p:nvPr/>
        </p:nvSpPr>
        <p:spPr bwMode="auto">
          <a:xfrm>
            <a:off x="1981200" y="1981200"/>
            <a:ext cx="1981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FF0000"/>
                </a:solidFill>
              </a:rPr>
              <a:t>18,05 =</a:t>
            </a:r>
          </a:p>
        </p:txBody>
      </p:sp>
      <p:sp>
        <p:nvSpPr>
          <p:cNvPr id="49" name="Rectangle 14"/>
          <p:cNvSpPr>
            <a:spLocks noChangeArrowheads="1"/>
          </p:cNvSpPr>
          <p:nvPr/>
        </p:nvSpPr>
        <p:spPr bwMode="auto">
          <a:xfrm>
            <a:off x="3657600" y="1919288"/>
            <a:ext cx="2057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/>
              <a:t>18</a:t>
            </a:r>
          </a:p>
        </p:txBody>
      </p:sp>
      <p:sp>
        <p:nvSpPr>
          <p:cNvPr id="24617" name="Text Box 23"/>
          <p:cNvSpPr txBox="1">
            <a:spLocks noChangeArrowheads="1"/>
          </p:cNvSpPr>
          <p:nvPr/>
        </p:nvSpPr>
        <p:spPr bwMode="auto">
          <a:xfrm>
            <a:off x="4429125" y="1752600"/>
            <a:ext cx="4333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5</a:t>
            </a:r>
          </a:p>
        </p:txBody>
      </p:sp>
      <p:sp>
        <p:nvSpPr>
          <p:cNvPr id="24618" name="Text Box 24"/>
          <p:cNvSpPr txBox="1">
            <a:spLocks noChangeArrowheads="1"/>
          </p:cNvSpPr>
          <p:nvPr/>
        </p:nvSpPr>
        <p:spPr bwMode="auto">
          <a:xfrm>
            <a:off x="4191000" y="2239963"/>
            <a:ext cx="838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100</a:t>
            </a:r>
          </a:p>
        </p:txBody>
      </p:sp>
      <p:sp>
        <p:nvSpPr>
          <p:cNvPr id="24619" name="Line 25"/>
          <p:cNvSpPr>
            <a:spLocks noChangeShapeType="1"/>
          </p:cNvSpPr>
          <p:nvPr/>
        </p:nvSpPr>
        <p:spPr bwMode="auto">
          <a:xfrm>
            <a:off x="4343400" y="2254250"/>
            <a:ext cx="5111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" name="Oval 26"/>
          <p:cNvSpPr>
            <a:spLocks noChangeArrowheads="1"/>
          </p:cNvSpPr>
          <p:nvPr/>
        </p:nvSpPr>
        <p:spPr bwMode="auto">
          <a:xfrm rot="10850228" flipV="1">
            <a:off x="3665538" y="4202113"/>
            <a:ext cx="1593850" cy="1060450"/>
          </a:xfrm>
          <a:prstGeom prst="ellipse">
            <a:avLst/>
          </a:prstGeom>
          <a:solidFill>
            <a:srgbClr val="FCA4A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4800" b="1">
                <a:solidFill>
                  <a:srgbClr val="006600"/>
                </a:solidFill>
                <a:latin typeface="Times New Roman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315211794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24617" grpId="0"/>
      <p:bldP spid="24619" grpId="0" animBg="1"/>
      <p:bldP spid="5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472877F0-9768-4960-84C5-A7902F3AE58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845042" y="573464"/>
            <a:ext cx="1923473" cy="1560189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419EA258-2491-4840-944F-CD820D7780A9}"/>
              </a:ext>
            </a:extLst>
          </p:cNvPr>
          <p:cNvGrpSpPr/>
          <p:nvPr/>
        </p:nvGrpSpPr>
        <p:grpSpPr>
          <a:xfrm>
            <a:off x="3256006" y="1791858"/>
            <a:ext cx="3416643" cy="2964121"/>
            <a:chOff x="1579896" y="2048700"/>
            <a:chExt cx="9597340" cy="3246402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xmlns="" id="{15BD9768-D861-4897-A95C-39A9CD748F2D}"/>
                </a:ext>
              </a:extLst>
            </p:cNvPr>
            <p:cNvSpPr/>
            <p:nvPr/>
          </p:nvSpPr>
          <p:spPr>
            <a:xfrm>
              <a:off x="1579896" y="2048700"/>
              <a:ext cx="9597340" cy="324640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xmlns="" id="{9487CD37-2183-43E8-8EEF-F9DEA8FFC5FA}"/>
                </a:ext>
              </a:extLst>
            </p:cNvPr>
            <p:cNvSpPr/>
            <p:nvPr/>
          </p:nvSpPr>
          <p:spPr>
            <a:xfrm>
              <a:off x="1732296" y="2201100"/>
              <a:ext cx="9298377" cy="2967367"/>
            </a:xfrm>
            <a:prstGeom prst="roundRect">
              <a:avLst>
                <a:gd name="adj" fmla="val 13815"/>
              </a:avLst>
            </a:prstGeom>
            <a:noFill/>
            <a:ln w="57150" cap="rnd">
              <a:solidFill>
                <a:srgbClr val="F4DC4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6D61CF56-1C09-43BF-AE94-2B31372EC7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-153136" y="4057264"/>
            <a:ext cx="4688066" cy="280073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6598C87-F891-41D8-85BE-C50397D685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76794" y="193934"/>
            <a:ext cx="948774" cy="75906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AF2C0E2-8650-47BA-840D-63D49B8579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50939" y="1241441"/>
            <a:ext cx="1402065" cy="112171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AA00FF95-7599-4807-AB52-03BD46A526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7919618" y="4179602"/>
            <a:ext cx="948774" cy="7590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078D28D-D6E6-4156-B2CB-A9D8B2240D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6993762" y="5227109"/>
            <a:ext cx="1402065" cy="112171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EC69E397-EE63-4ECA-9659-04410C14C6D2}"/>
              </a:ext>
            </a:extLst>
          </p:cNvPr>
          <p:cNvSpPr txBox="1"/>
          <p:nvPr/>
        </p:nvSpPr>
        <p:spPr>
          <a:xfrm>
            <a:off x="3442943" y="2169438"/>
            <a:ext cx="305671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6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  <a:ea typeface="小考拉体" panose="02000503000000000000" pitchFamily="2" charset="-122"/>
              </a:rPr>
              <a:t>KHỞI </a:t>
            </a:r>
            <a:r>
              <a:rPr lang="vi-VN" altLang="zh-CN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  <a:ea typeface="小考拉体" panose="02000503000000000000" pitchFamily="2" charset="-122"/>
              </a:rPr>
              <a:t>ĐỘNG</a:t>
            </a:r>
            <a:endParaRPr lang="zh-CN" alt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Condensed" panose="020B0502040204020203" pitchFamily="34" charset="0"/>
              <a:ea typeface="小考拉体" panose="02000503000000000000" pitchFamily="2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2D2A7485-7757-4955-866B-C7BD95D1B7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7402805" y="2734292"/>
            <a:ext cx="948774" cy="75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9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756592" y="1124744"/>
            <a:ext cx="1079477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500" b="1" dirty="0" smtClean="0">
                <a:latin typeface="Times New Roman" pitchFamily="18" charset="0"/>
                <a:cs typeface="Times New Roman" pitchFamily="18" charset="0"/>
              </a:rPr>
              <a:t>HÀNG </a:t>
            </a:r>
            <a:r>
              <a:rPr lang="en-US" sz="5500" b="1" dirty="0">
                <a:latin typeface="Times New Roman" pitchFamily="18" charset="0"/>
                <a:cs typeface="Times New Roman" pitchFamily="18" charset="0"/>
              </a:rPr>
              <a:t>CỦA SỐ THẬP PHÂN. </a:t>
            </a:r>
          </a:p>
          <a:p>
            <a:pPr algn="ctr">
              <a:lnSpc>
                <a:spcPct val="150000"/>
              </a:lnSpc>
            </a:pPr>
            <a:r>
              <a:rPr lang="en-US" sz="5500" b="1" dirty="0">
                <a:latin typeface="Times New Roman" pitchFamily="18" charset="0"/>
                <a:cs typeface="Times New Roman" pitchFamily="18" charset="0"/>
              </a:rPr>
              <a:t>ĐỌC, VIẾT SỐ THẬP </a:t>
            </a:r>
            <a:r>
              <a:rPr lang="en-US" sz="5500" b="1" dirty="0" smtClean="0">
                <a:latin typeface="Times New Roman" pitchFamily="18" charset="0"/>
                <a:cs typeface="Times New Roman" pitchFamily="18" charset="0"/>
              </a:rPr>
              <a:t>PHÂN</a:t>
            </a:r>
          </a:p>
          <a:p>
            <a:pPr algn="ctr">
              <a:lnSpc>
                <a:spcPct val="150000"/>
              </a:lnSpc>
            </a:pPr>
            <a:r>
              <a:rPr lang="en-US" sz="5500" b="1" dirty="0" smtClean="0">
                <a:latin typeface="Times New Roman" pitchFamily="18" charset="0"/>
                <a:cs typeface="Times New Roman" pitchFamily="18" charset="0"/>
              </a:rPr>
              <a:t>SGK/37</a:t>
            </a:r>
          </a:p>
          <a:p>
            <a:pPr algn="ctr">
              <a:lnSpc>
                <a:spcPct val="150000"/>
              </a:lnSpc>
            </a:pPr>
            <a:endParaRPr lang="en-US" sz="5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59744" y="116632"/>
            <a:ext cx="2762103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7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32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472877F0-9768-4960-84C5-A7902F3AE58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845042" y="573464"/>
            <a:ext cx="1923473" cy="1560189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419EA258-2491-4840-944F-CD820D7780A9}"/>
              </a:ext>
            </a:extLst>
          </p:cNvPr>
          <p:cNvGrpSpPr/>
          <p:nvPr/>
        </p:nvGrpSpPr>
        <p:grpSpPr>
          <a:xfrm>
            <a:off x="3256006" y="1791858"/>
            <a:ext cx="3416643" cy="2964121"/>
            <a:chOff x="1579896" y="2048700"/>
            <a:chExt cx="9597340" cy="3246402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xmlns="" id="{15BD9768-D861-4897-A95C-39A9CD748F2D}"/>
                </a:ext>
              </a:extLst>
            </p:cNvPr>
            <p:cNvSpPr/>
            <p:nvPr/>
          </p:nvSpPr>
          <p:spPr>
            <a:xfrm>
              <a:off x="1579896" y="2048700"/>
              <a:ext cx="9597340" cy="324640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xmlns="" id="{9487CD37-2183-43E8-8EEF-F9DEA8FFC5FA}"/>
                </a:ext>
              </a:extLst>
            </p:cNvPr>
            <p:cNvSpPr/>
            <p:nvPr/>
          </p:nvSpPr>
          <p:spPr>
            <a:xfrm>
              <a:off x="1732296" y="2201100"/>
              <a:ext cx="9298377" cy="2967367"/>
            </a:xfrm>
            <a:prstGeom prst="roundRect">
              <a:avLst>
                <a:gd name="adj" fmla="val 13815"/>
              </a:avLst>
            </a:prstGeom>
            <a:noFill/>
            <a:ln w="57150" cap="rnd">
              <a:solidFill>
                <a:srgbClr val="F4DC4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6D61CF56-1C09-43BF-AE94-2B31372EC7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-153136" y="4057264"/>
            <a:ext cx="4688066" cy="280073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6598C87-F891-41D8-85BE-C50397D685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76794" y="193934"/>
            <a:ext cx="948774" cy="75906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AF2C0E2-8650-47BA-840D-63D49B8579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50939" y="1241441"/>
            <a:ext cx="1402065" cy="112171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AA00FF95-7599-4807-AB52-03BD46A526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7919618" y="4179602"/>
            <a:ext cx="948774" cy="7590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078D28D-D6E6-4156-B2CB-A9D8B2240D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6993762" y="5227109"/>
            <a:ext cx="1402065" cy="112171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EC69E397-EE63-4ECA-9659-04410C14C6D2}"/>
              </a:ext>
            </a:extLst>
          </p:cNvPr>
          <p:cNvSpPr txBox="1"/>
          <p:nvPr/>
        </p:nvSpPr>
        <p:spPr>
          <a:xfrm>
            <a:off x="3442943" y="2204864"/>
            <a:ext cx="305671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6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  <a:ea typeface="小考拉体" panose="02000503000000000000" pitchFamily="2" charset="-122"/>
              </a:rPr>
              <a:t>KHÁM </a:t>
            </a:r>
            <a:r>
              <a:rPr lang="vi-VN" altLang="zh-CN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  <a:ea typeface="小考拉体" panose="02000503000000000000" pitchFamily="2" charset="-122"/>
              </a:rPr>
              <a:t>PHÁ</a:t>
            </a:r>
            <a:endParaRPr lang="zh-CN" alt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Condensed" panose="020B0502040204020203" pitchFamily="34" charset="0"/>
              <a:ea typeface="小考拉体" panose="02000503000000000000" pitchFamily="2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2D2A7485-7757-4955-866B-C7BD95D1B7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7402805" y="2734292"/>
            <a:ext cx="948774" cy="75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38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347864" y="1556792"/>
            <a:ext cx="70866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7000" b="1" dirty="0" smtClean="0">
                <a:solidFill>
                  <a:srgbClr val="FF0000"/>
                </a:solidFill>
                <a:latin typeface="Times New Roman" pitchFamily="18" charset="0"/>
              </a:rPr>
              <a:t>375,406</a:t>
            </a:r>
            <a:endParaRPr lang="en-US" altLang="en-US" sz="70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501639" y="3368212"/>
            <a:ext cx="2968567" cy="1938992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6000" b="1" dirty="0" err="1">
                <a:solidFill>
                  <a:srgbClr val="FF0000"/>
                </a:solidFill>
                <a:latin typeface="Times New Roman" pitchFamily="18" charset="0"/>
              </a:rPr>
              <a:t>Phần</a:t>
            </a:r>
            <a:r>
              <a:rPr lang="en-US" altLang="en-US" sz="6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6000" b="1" dirty="0" err="1" smtClean="0">
                <a:solidFill>
                  <a:srgbClr val="FF0000"/>
                </a:solidFill>
                <a:latin typeface="Times New Roman" pitchFamily="18" charset="0"/>
              </a:rPr>
              <a:t>nguyên</a:t>
            </a:r>
            <a:endParaRPr lang="en-US" altLang="en-US" sz="6000" b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9" name="AutoShape 6"/>
          <p:cNvSpPr>
            <a:spLocks/>
          </p:cNvSpPr>
          <p:nvPr/>
        </p:nvSpPr>
        <p:spPr bwMode="auto">
          <a:xfrm rot="-5400000">
            <a:off x="3970945" y="2001942"/>
            <a:ext cx="163557" cy="1121685"/>
          </a:xfrm>
          <a:prstGeom prst="leftBrace">
            <a:avLst>
              <a:gd name="adj1" fmla="val 41667"/>
              <a:gd name="adj2" fmla="val 50000"/>
            </a:avLst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alt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4965661" y="3378197"/>
            <a:ext cx="3793803" cy="1938992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6000" b="1" dirty="0" err="1">
                <a:solidFill>
                  <a:srgbClr val="FF0000"/>
                </a:solidFill>
                <a:latin typeface="Times New Roman" pitchFamily="18" charset="0"/>
              </a:rPr>
              <a:t>Phần</a:t>
            </a:r>
            <a:r>
              <a:rPr lang="en-US" altLang="en-US" sz="6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itchFamily="18" charset="0"/>
              </a:rPr>
              <a:t>thập</a:t>
            </a:r>
            <a:r>
              <a:rPr lang="en-US" altLang="en-US" sz="6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itchFamily="18" charset="0"/>
              </a:rPr>
              <a:t>phân</a:t>
            </a:r>
            <a:endParaRPr lang="en-US" altLang="en-US" sz="6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3" name="AutoShape 7"/>
          <p:cNvSpPr>
            <a:spLocks/>
          </p:cNvSpPr>
          <p:nvPr/>
        </p:nvSpPr>
        <p:spPr bwMode="auto">
          <a:xfrm rot="-5400000">
            <a:off x="5549440" y="2133538"/>
            <a:ext cx="174132" cy="982834"/>
          </a:xfrm>
          <a:prstGeom prst="leftBrace">
            <a:avLst>
              <a:gd name="adj1" fmla="val 41667"/>
              <a:gd name="adj2" fmla="val 50000"/>
            </a:avLst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alt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4" name="Line 8"/>
          <p:cNvSpPr>
            <a:spLocks noChangeShapeType="1"/>
          </p:cNvSpPr>
          <p:nvPr/>
        </p:nvSpPr>
        <p:spPr bwMode="auto">
          <a:xfrm flipH="1">
            <a:off x="2985923" y="2681997"/>
            <a:ext cx="1066800" cy="60999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>
            <a:off x="5692401" y="2681997"/>
            <a:ext cx="838200" cy="68621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90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9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Table 71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0989596"/>
              </p:ext>
            </p:extLst>
          </p:nvPr>
        </p:nvGraphicFramePr>
        <p:xfrm>
          <a:off x="152400" y="1791444"/>
          <a:ext cx="8877300" cy="1930400"/>
        </p:xfrm>
        <a:graphic>
          <a:graphicData uri="http://schemas.openxmlformats.org/drawingml/2006/table">
            <a:tbl>
              <a:tblPr/>
              <a:tblGrid>
                <a:gridCol w="1733550"/>
                <a:gridCol w="1174750"/>
                <a:gridCol w="981075"/>
                <a:gridCol w="984250"/>
                <a:gridCol w="754063"/>
                <a:gridCol w="1028700"/>
                <a:gridCol w="1046162"/>
                <a:gridCol w="1174750"/>
              </a:tblGrid>
              <a:tr h="965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 thập phân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965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810000" y="116632"/>
            <a:ext cx="1905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375,406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3917950" y="638919"/>
            <a:ext cx="533400" cy="9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684713" y="630982"/>
            <a:ext cx="533400" cy="79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3581400" y="700832"/>
            <a:ext cx="585788" cy="11588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885950" y="886569"/>
            <a:ext cx="213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Phần nguyên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4941888" y="700832"/>
            <a:ext cx="620712" cy="18415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622800" y="842119"/>
            <a:ext cx="2768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Phần thập phân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957388" y="2743944"/>
            <a:ext cx="1096962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</a:p>
          <a:p>
            <a:pPr eaLnBrk="1" hangingPunct="1"/>
            <a:endParaRPr lang="en-US" altLang="en-US" sz="1800">
              <a:latin typeface="Arial" pitchFamily="34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895600" y="2758232"/>
            <a:ext cx="1209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3917950" y="2702669"/>
            <a:ext cx="12096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Đơn </a:t>
            </a:r>
          </a:p>
          <a:p>
            <a:pPr algn="ctr" eaLnBrk="1" hangingPunct="1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5715000" y="2794744"/>
            <a:ext cx="9572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2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</a:p>
          <a:p>
            <a:pPr algn="ctr" eaLnBrk="1" hangingPunct="1"/>
            <a:r>
              <a:rPr lang="en-US" altLang="en-US" sz="2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mười</a:t>
            </a: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6821488" y="2796332"/>
            <a:ext cx="9445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2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Phần </a:t>
            </a:r>
          </a:p>
          <a:p>
            <a:pPr algn="ctr" eaLnBrk="1" hangingPunct="1"/>
            <a:r>
              <a:rPr lang="en-US" altLang="en-US" sz="2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7910513" y="2796332"/>
            <a:ext cx="9461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2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Phần </a:t>
            </a:r>
          </a:p>
          <a:p>
            <a:pPr algn="ctr" eaLnBrk="1" hangingPunct="1"/>
            <a:r>
              <a:rPr lang="en-US" altLang="en-US" sz="2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nghìn</a:t>
            </a:r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6538503"/>
              </p:ext>
            </p:extLst>
          </p:nvPr>
        </p:nvGraphicFramePr>
        <p:xfrm>
          <a:off x="152400" y="3721844"/>
          <a:ext cx="8872538" cy="2732088"/>
        </p:xfrm>
        <a:graphic>
          <a:graphicData uri="http://schemas.openxmlformats.org/drawingml/2006/table">
            <a:tbl>
              <a:tblPr/>
              <a:tblGrid>
                <a:gridCol w="1733550"/>
                <a:gridCol w="7138988"/>
              </a:tblGrid>
              <a:tr h="150812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2239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58738" y="4079032"/>
            <a:ext cx="1871662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Quan hệ giữa đơn vị của hai hàng liền nhau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051050" y="3950444"/>
            <a:ext cx="6521450" cy="4763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1993900" y="5390307"/>
            <a:ext cx="670560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29"/>
          <p:cNvSpPr>
            <a:spLocks noChangeArrowheads="1"/>
          </p:cNvSpPr>
          <p:nvPr/>
        </p:nvSpPr>
        <p:spPr bwMode="auto">
          <a:xfrm>
            <a:off x="1943100" y="4158407"/>
            <a:ext cx="66944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4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Mỗi đơn vị của một hàng bằng </a:t>
            </a:r>
            <a:r>
              <a:rPr lang="en-US" altLang="en-US" sz="2400" b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bao nhiêu </a:t>
            </a:r>
            <a:r>
              <a:rPr lang="en-US" altLang="en-US" sz="24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đơn vị của hàng thấp hơn liền </a:t>
            </a:r>
            <a:r>
              <a:rPr lang="en-US" altLang="en-US" sz="2400" b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sau?</a:t>
            </a:r>
            <a:endParaRPr lang="en-US" altLang="en-US" sz="2400" b="1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2095500" y="5424934"/>
            <a:ext cx="66944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4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Mỗi đơn vị của một hàng bằng </a:t>
            </a:r>
            <a:r>
              <a:rPr lang="en-US" altLang="en-US" sz="2400" b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bao nhiêu </a:t>
            </a:r>
            <a:r>
              <a:rPr lang="en-US" altLang="en-US" sz="24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đơn vị của hàng </a:t>
            </a:r>
            <a:r>
              <a:rPr lang="en-US" altLang="en-US" sz="2400" b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cao </a:t>
            </a:r>
            <a:r>
              <a:rPr lang="en-US" altLang="en-US" sz="24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hơn liền </a:t>
            </a:r>
            <a:r>
              <a:rPr lang="en-US" altLang="en-US" sz="2400" b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trước?</a:t>
            </a:r>
            <a:endParaRPr lang="en-US" altLang="en-US" sz="2400" b="1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50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  <p:bldP spid="23" grpId="0"/>
      <p:bldP spid="24" grpId="0"/>
      <p:bldP spid="26" grpId="0"/>
      <p:bldP spid="27" grpId="0"/>
      <p:bldP spid="28" grpId="0"/>
      <p:bldP spid="29" grpId="0"/>
      <p:bldP spid="12" grpId="0"/>
      <p:bldP spid="12" grpId="1"/>
      <p:bldP spid="17" grpId="0"/>
      <p:bldP spid="17" grpId="1"/>
      <p:bldP spid="30" grpId="0"/>
      <p:bldP spid="30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9" name="Text Box 7"/>
          <p:cNvSpPr txBox="1">
            <a:spLocks noChangeArrowheads="1"/>
          </p:cNvSpPr>
          <p:nvPr/>
        </p:nvSpPr>
        <p:spPr bwMode="auto">
          <a:xfrm>
            <a:off x="419100" y="984785"/>
            <a:ext cx="8229600" cy="532453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marL="457200" indent="-457200" algn="l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 algn="l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a) 1 gấp            10 lần.  </a:t>
            </a:r>
            <a:endParaRPr lang="en-US" sz="4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ct val="50000"/>
              </a:spcBef>
              <a:defRPr/>
            </a:pPr>
            <a:endParaRPr lang="en-US" sz="4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ct val="50000"/>
              </a:spcBef>
              <a:defRPr/>
            </a:pP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       </a:t>
            </a:r>
            <a:r>
              <a:rPr lang="en-US" sz="4000" b="1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10 lần </a:t>
            </a:r>
            <a:endParaRPr lang="en-US" sz="4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  <a:buFontTx/>
              <a:buAutoNum type="alphaLcParenR"/>
              <a:defRPr/>
            </a:pPr>
            <a:endParaRPr lang="en-US" sz="4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  <a:buFontTx/>
              <a:buAutoNum type="alphaLcParenR"/>
              <a:defRPr/>
            </a:pPr>
            <a:endParaRPr lang="en-US" sz="4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  <a:defRPr/>
            </a:pP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631579" y="716795"/>
            <a:ext cx="1076325" cy="1323975"/>
            <a:chOff x="4032" y="912"/>
            <a:chExt cx="384" cy="834"/>
          </a:xfrm>
        </p:grpSpPr>
        <p:sp>
          <p:nvSpPr>
            <p:cNvPr id="5164" name="Text Box 9"/>
            <p:cNvSpPr txBox="1">
              <a:spLocks noChangeArrowheads="1"/>
            </p:cNvSpPr>
            <p:nvPr/>
          </p:nvSpPr>
          <p:spPr bwMode="auto">
            <a:xfrm>
              <a:off x="4032" y="912"/>
              <a:ext cx="384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4000" b="1">
                  <a:solidFill>
                    <a:srgbClr val="0000FF"/>
                  </a:solidFill>
                  <a:cs typeface="Times New Roman" pitchFamily="18" charset="0"/>
                </a:rPr>
                <a:t> 1  10</a:t>
              </a:r>
            </a:p>
          </p:txBody>
        </p:sp>
        <p:sp>
          <p:nvSpPr>
            <p:cNvPr id="5165" name="Line 10"/>
            <p:cNvSpPr>
              <a:spLocks noChangeShapeType="1"/>
            </p:cNvSpPr>
            <p:nvPr/>
          </p:nvSpPr>
          <p:spPr bwMode="auto">
            <a:xfrm>
              <a:off x="4058" y="1317"/>
              <a:ext cx="240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3059832" y="2589003"/>
            <a:ext cx="1600200" cy="1323975"/>
            <a:chOff x="4032" y="912"/>
            <a:chExt cx="384" cy="834"/>
          </a:xfrm>
        </p:grpSpPr>
        <p:sp>
          <p:nvSpPr>
            <p:cNvPr id="5160" name="Text Box 15"/>
            <p:cNvSpPr txBox="1">
              <a:spLocks noChangeArrowheads="1"/>
            </p:cNvSpPr>
            <p:nvPr/>
          </p:nvSpPr>
          <p:spPr bwMode="auto">
            <a:xfrm>
              <a:off x="4032" y="912"/>
              <a:ext cx="384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4000" b="1">
                  <a:solidFill>
                    <a:srgbClr val="0000FF"/>
                  </a:solidFill>
                  <a:cs typeface="Times New Roman" pitchFamily="18" charset="0"/>
                </a:rPr>
                <a:t>  1  100</a:t>
              </a:r>
            </a:p>
          </p:txBody>
        </p:sp>
        <p:sp>
          <p:nvSpPr>
            <p:cNvPr id="5161" name="Line 16"/>
            <p:cNvSpPr>
              <a:spLocks noChangeShapeType="1"/>
            </p:cNvSpPr>
            <p:nvPr/>
          </p:nvSpPr>
          <p:spPr bwMode="auto">
            <a:xfrm>
              <a:off x="4057" y="1296"/>
              <a:ext cx="240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" name="TextBox 1"/>
          <p:cNvSpPr txBox="1">
            <a:spLocks noChangeArrowheads="1"/>
          </p:cNvSpPr>
          <p:nvPr/>
        </p:nvSpPr>
        <p:spPr bwMode="auto">
          <a:xfrm>
            <a:off x="376238" y="5049330"/>
            <a:ext cx="8086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sz="4000">
                <a:solidFill>
                  <a:srgbClr val="170BB5"/>
                </a:solidFill>
                <a:cs typeface="Times New Roman" pitchFamily="18" charset="0"/>
              </a:rPr>
              <a:t>c)          </a:t>
            </a:r>
            <a:r>
              <a:rPr lang="en-US" sz="4000" b="1">
                <a:solidFill>
                  <a:srgbClr val="170BB5"/>
                </a:solidFill>
                <a:cs typeface="Times New Roman" pitchFamily="18" charset="0"/>
              </a:rPr>
              <a:t>gấp </a:t>
            </a:r>
            <a:r>
              <a:rPr lang="en-US" sz="4000" b="1" smtClean="0">
                <a:solidFill>
                  <a:srgbClr val="170BB5"/>
                </a:solidFill>
                <a:cs typeface="Times New Roman" pitchFamily="18" charset="0"/>
              </a:rPr>
              <a:t>             10 lần </a:t>
            </a:r>
            <a:endParaRPr lang="en-US" sz="4000">
              <a:solidFill>
                <a:srgbClr val="170BB5"/>
              </a:solidFill>
              <a:cs typeface="Times New Roman" pitchFamily="18" charset="0"/>
            </a:endParaRPr>
          </a:p>
        </p:txBody>
      </p:sp>
      <p:grpSp>
        <p:nvGrpSpPr>
          <p:cNvPr id="47" name="Group 20"/>
          <p:cNvGrpSpPr>
            <a:grpSpLocks/>
          </p:cNvGrpSpPr>
          <p:nvPr/>
        </p:nvGrpSpPr>
        <p:grpSpPr bwMode="auto">
          <a:xfrm>
            <a:off x="990600" y="4721412"/>
            <a:ext cx="1333500" cy="1323975"/>
            <a:chOff x="4032" y="912"/>
            <a:chExt cx="384" cy="834"/>
          </a:xfrm>
        </p:grpSpPr>
        <p:sp>
          <p:nvSpPr>
            <p:cNvPr id="48" name="Text Box 21"/>
            <p:cNvSpPr txBox="1">
              <a:spLocks noChangeArrowheads="1"/>
            </p:cNvSpPr>
            <p:nvPr/>
          </p:nvSpPr>
          <p:spPr bwMode="auto">
            <a:xfrm>
              <a:off x="4032" y="912"/>
              <a:ext cx="384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4000" b="1">
                  <a:solidFill>
                    <a:srgbClr val="0000FF"/>
                  </a:solidFill>
                  <a:cs typeface="Times New Roman" pitchFamily="18" charset="0"/>
                </a:rPr>
                <a:t>  1  100</a:t>
              </a:r>
            </a:p>
          </p:txBody>
        </p:sp>
        <p:sp>
          <p:nvSpPr>
            <p:cNvPr id="49" name="Line 22"/>
            <p:cNvSpPr>
              <a:spLocks noChangeShapeType="1"/>
            </p:cNvSpPr>
            <p:nvPr/>
          </p:nvSpPr>
          <p:spPr bwMode="auto">
            <a:xfrm>
              <a:off x="4080" y="1317"/>
              <a:ext cx="240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0" name="Group 17"/>
          <p:cNvGrpSpPr>
            <a:grpSpLocks/>
          </p:cNvGrpSpPr>
          <p:nvPr/>
        </p:nvGrpSpPr>
        <p:grpSpPr bwMode="auto">
          <a:xfrm>
            <a:off x="2987824" y="4721412"/>
            <a:ext cx="1924050" cy="1323975"/>
            <a:chOff x="4032" y="912"/>
            <a:chExt cx="384" cy="834"/>
          </a:xfrm>
        </p:grpSpPr>
        <p:sp>
          <p:nvSpPr>
            <p:cNvPr id="51" name="Text Box 18"/>
            <p:cNvSpPr txBox="1">
              <a:spLocks noChangeArrowheads="1"/>
            </p:cNvSpPr>
            <p:nvPr/>
          </p:nvSpPr>
          <p:spPr bwMode="auto">
            <a:xfrm>
              <a:off x="4032" y="912"/>
              <a:ext cx="384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4000" b="1">
                  <a:solidFill>
                    <a:srgbClr val="0000FF"/>
                  </a:solidFill>
                  <a:cs typeface="Times New Roman" pitchFamily="18" charset="0"/>
                </a:rPr>
                <a:t>   1  1000</a:t>
              </a:r>
            </a:p>
          </p:txBody>
        </p:sp>
        <p:sp>
          <p:nvSpPr>
            <p:cNvPr id="52" name="Line 19"/>
            <p:cNvSpPr>
              <a:spLocks noChangeShapeType="1"/>
            </p:cNvSpPr>
            <p:nvPr/>
          </p:nvSpPr>
          <p:spPr bwMode="auto">
            <a:xfrm>
              <a:off x="4047" y="1317"/>
              <a:ext cx="240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" name="Group 8"/>
          <p:cNvGrpSpPr>
            <a:grpSpLocks/>
          </p:cNvGrpSpPr>
          <p:nvPr/>
        </p:nvGrpSpPr>
        <p:grpSpPr bwMode="auto">
          <a:xfrm>
            <a:off x="1043608" y="2537073"/>
            <a:ext cx="1076325" cy="1323975"/>
            <a:chOff x="4032" y="912"/>
            <a:chExt cx="384" cy="834"/>
          </a:xfrm>
        </p:grpSpPr>
        <p:sp>
          <p:nvSpPr>
            <p:cNvPr id="54" name="Text Box 9"/>
            <p:cNvSpPr txBox="1">
              <a:spLocks noChangeArrowheads="1"/>
            </p:cNvSpPr>
            <p:nvPr/>
          </p:nvSpPr>
          <p:spPr bwMode="auto">
            <a:xfrm>
              <a:off x="4032" y="912"/>
              <a:ext cx="384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4000" b="1">
                  <a:solidFill>
                    <a:srgbClr val="0000FF"/>
                  </a:solidFill>
                  <a:cs typeface="Times New Roman" pitchFamily="18" charset="0"/>
                </a:rPr>
                <a:t> 1  10</a:t>
              </a:r>
            </a:p>
          </p:txBody>
        </p:sp>
        <p:sp>
          <p:nvSpPr>
            <p:cNvPr id="55" name="Line 10"/>
            <p:cNvSpPr>
              <a:spLocks noChangeShapeType="1"/>
            </p:cNvSpPr>
            <p:nvPr/>
          </p:nvSpPr>
          <p:spPr bwMode="auto">
            <a:xfrm>
              <a:off x="4058" y="1317"/>
              <a:ext cx="240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848242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4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4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4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4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Table 7169"/>
          <p:cNvGraphicFramePr>
            <a:graphicFrameLocks noGrp="1"/>
          </p:cNvGraphicFramePr>
          <p:nvPr/>
        </p:nvGraphicFramePr>
        <p:xfrm>
          <a:off x="152400" y="2133600"/>
          <a:ext cx="8877300" cy="1930400"/>
        </p:xfrm>
        <a:graphic>
          <a:graphicData uri="http://schemas.openxmlformats.org/drawingml/2006/table">
            <a:tbl>
              <a:tblPr/>
              <a:tblGrid>
                <a:gridCol w="1733550"/>
                <a:gridCol w="1174750"/>
                <a:gridCol w="981075"/>
                <a:gridCol w="984250"/>
                <a:gridCol w="754063"/>
                <a:gridCol w="1028700"/>
                <a:gridCol w="1046162"/>
                <a:gridCol w="1174750"/>
              </a:tblGrid>
              <a:tr h="965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 thập phân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965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810000" y="458788"/>
            <a:ext cx="1905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375,406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3917950" y="981075"/>
            <a:ext cx="533400" cy="9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684713" y="973138"/>
            <a:ext cx="533400" cy="79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3581400" y="1042988"/>
            <a:ext cx="585788" cy="11588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885950" y="1228725"/>
            <a:ext cx="213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Phần nguyên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4941888" y="1042988"/>
            <a:ext cx="620712" cy="18415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622800" y="1184275"/>
            <a:ext cx="2768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Phần thập phân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957388" y="3086100"/>
            <a:ext cx="1096962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</a:p>
          <a:p>
            <a:pPr eaLnBrk="1" hangingPunct="1"/>
            <a:endParaRPr lang="en-US" altLang="en-US" sz="1800">
              <a:latin typeface="Arial" pitchFamily="34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895600" y="3100388"/>
            <a:ext cx="1209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3917950" y="3044825"/>
            <a:ext cx="12096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Đơn </a:t>
            </a:r>
          </a:p>
          <a:p>
            <a:pPr algn="ctr" eaLnBrk="1" hangingPunct="1"/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5715000" y="3136900"/>
            <a:ext cx="9572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2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</a:p>
          <a:p>
            <a:pPr algn="ctr" eaLnBrk="1" hangingPunct="1"/>
            <a:r>
              <a:rPr lang="en-US" altLang="en-US" sz="2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mười</a:t>
            </a: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6821488" y="3138488"/>
            <a:ext cx="9445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2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Phần </a:t>
            </a:r>
          </a:p>
          <a:p>
            <a:pPr algn="ctr" eaLnBrk="1" hangingPunct="1"/>
            <a:r>
              <a:rPr lang="en-US" altLang="en-US" sz="2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7910513" y="3138488"/>
            <a:ext cx="9461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2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Phần </a:t>
            </a:r>
          </a:p>
          <a:p>
            <a:pPr algn="ctr" eaLnBrk="1" hangingPunct="1"/>
            <a:r>
              <a:rPr lang="en-US" altLang="en-US" sz="2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nghìn</a:t>
            </a:r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</p:nvPr>
        </p:nvGraphicFramePr>
        <p:xfrm>
          <a:off x="152400" y="4064000"/>
          <a:ext cx="8872538" cy="2732088"/>
        </p:xfrm>
        <a:graphic>
          <a:graphicData uri="http://schemas.openxmlformats.org/drawingml/2006/table">
            <a:tbl>
              <a:tblPr/>
              <a:tblGrid>
                <a:gridCol w="1733550"/>
                <a:gridCol w="7138988"/>
              </a:tblGrid>
              <a:tr h="150812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2239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58738" y="4421188"/>
            <a:ext cx="1871662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Quan hệ giữa đơn vị của hai hàng liền nhau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051050" y="4292600"/>
            <a:ext cx="6521450" cy="4763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1993900" y="5732463"/>
            <a:ext cx="670560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29"/>
          <p:cNvSpPr>
            <a:spLocks noChangeArrowheads="1"/>
          </p:cNvSpPr>
          <p:nvPr/>
        </p:nvSpPr>
        <p:spPr bwMode="auto">
          <a:xfrm>
            <a:off x="1943100" y="4500563"/>
            <a:ext cx="66944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4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Mỗi đơn vị của một hàng bằng </a:t>
            </a:r>
            <a:r>
              <a:rPr lang="en-US" altLang="en-US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altLang="en-US" sz="24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đơn vị của hàng thấp hơn liền sau</a:t>
            </a:r>
          </a:p>
        </p:txBody>
      </p:sp>
      <p:sp>
        <p:nvSpPr>
          <p:cNvPr id="20" name="Rectangle 30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93900" y="5810885"/>
            <a:ext cx="7035800" cy="843915"/>
          </a:xfrm>
          <a:prstGeom prst="rect">
            <a:avLst/>
          </a:prstGeom>
          <a:blipFill>
            <a:blip r:embed="rId2"/>
            <a:stretch>
              <a:fillRect l="-1820" r="-520" b="-13830"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noFill/>
                <a:latin typeface="+mn-lt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74734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  <p:bldP spid="23" grpId="0"/>
      <p:bldP spid="24" grpId="0"/>
      <p:bldP spid="26" grpId="0"/>
      <p:bldP spid="27" grpId="0"/>
      <p:bldP spid="28" grpId="0"/>
      <p:bldP spid="29" grpId="0"/>
      <p:bldP spid="12" grpId="0"/>
      <p:bldP spid="12" grpId="1"/>
      <p:bldP spid="17" grpId="0"/>
      <p:bldP spid="17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3" name="Text Box 5"/>
          <p:cNvSpPr txBox="1">
            <a:spLocks noChangeArrowheads="1"/>
          </p:cNvSpPr>
          <p:nvPr/>
        </p:nvSpPr>
        <p:spPr bwMode="auto">
          <a:xfrm>
            <a:off x="443472" y="329170"/>
            <a:ext cx="2667000" cy="523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thập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phân</a:t>
            </a:r>
            <a:endParaRPr lang="en-US" alt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8212" name="Rectangle 24"/>
          <p:cNvSpPr>
            <a:spLocks noChangeArrowheads="1"/>
          </p:cNvSpPr>
          <p:nvPr/>
        </p:nvSpPr>
        <p:spPr bwMode="auto">
          <a:xfrm>
            <a:off x="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vi-VN" altLang="en-US">
              <a:latin typeface="Times New Roman" pitchFamily="18" charset="0"/>
            </a:endParaRPr>
          </a:p>
        </p:txBody>
      </p:sp>
      <p:sp>
        <p:nvSpPr>
          <p:cNvPr id="8214" name="Text Box 28"/>
          <p:cNvSpPr txBox="1">
            <a:spLocks noChangeArrowheads="1"/>
          </p:cNvSpPr>
          <p:nvPr/>
        </p:nvSpPr>
        <p:spPr bwMode="auto">
          <a:xfrm>
            <a:off x="-166128" y="0"/>
            <a:ext cx="7620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altLang="en-US" b="1" dirty="0">
                <a:solidFill>
                  <a:srgbClr val="0000FF"/>
                </a:solidFill>
                <a:latin typeface="Times New Roman" pitchFamily="18" charset="0"/>
              </a:rPr>
              <a:t>b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</a:rPr>
              <a:t>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376938"/>
              </p:ext>
            </p:extLst>
          </p:nvPr>
        </p:nvGraphicFramePr>
        <p:xfrm>
          <a:off x="214876" y="184150"/>
          <a:ext cx="8852925" cy="18766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58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852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8529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8529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8529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8529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8529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85292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856955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2B09F7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2B09F7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2B09F7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2B09F7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2B09F7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2B09F7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2B09F7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2B09F7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19743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2B09F7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2B09F7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2B09F7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2B09F7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2B09F7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2B09F7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2B09F7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2B09F7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5" name="Text Box 21"/>
          <p:cNvSpPr txBox="1">
            <a:spLocks noChangeArrowheads="1"/>
          </p:cNvSpPr>
          <p:nvPr/>
        </p:nvSpPr>
        <p:spPr bwMode="auto">
          <a:xfrm>
            <a:off x="7247746" y="1100295"/>
            <a:ext cx="9906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000" dirty="0" err="1">
                <a:latin typeface="Times New Roman" pitchFamily="18" charset="0"/>
              </a:rPr>
              <a:t>Phần</a:t>
            </a:r>
            <a:r>
              <a:rPr lang="en-US" altLang="en-US" sz="3000" dirty="0">
                <a:latin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</a:rPr>
              <a:t>tr</a:t>
            </a:r>
            <a:r>
              <a:rPr lang="vi-VN" altLang="en-US" sz="3000" dirty="0">
                <a:latin typeface="Times New Roman" pitchFamily="18" charset="0"/>
              </a:rPr>
              <a:t>ă</a:t>
            </a:r>
            <a:r>
              <a:rPr lang="en-US" altLang="en-US" sz="3000" dirty="0">
                <a:latin typeface="Times New Roman" pitchFamily="18" charset="0"/>
              </a:rPr>
              <a:t>m</a:t>
            </a:r>
          </a:p>
        </p:txBody>
      </p:sp>
      <p:sp>
        <p:nvSpPr>
          <p:cNvPr id="36" name="Text Box 22"/>
          <p:cNvSpPr txBox="1">
            <a:spLocks noChangeArrowheads="1"/>
          </p:cNvSpPr>
          <p:nvPr/>
        </p:nvSpPr>
        <p:spPr bwMode="auto">
          <a:xfrm>
            <a:off x="8095092" y="1100294"/>
            <a:ext cx="111475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000" dirty="0" err="1">
                <a:latin typeface="Times New Roman" pitchFamily="18" charset="0"/>
              </a:rPr>
              <a:t>Phần</a:t>
            </a:r>
            <a:r>
              <a:rPr lang="en-US" altLang="en-US" sz="3000" dirty="0">
                <a:latin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</a:rPr>
              <a:t>nghìn</a:t>
            </a:r>
            <a:endParaRPr lang="en-US" altLang="en-US" sz="3000" dirty="0">
              <a:latin typeface="Times New Roman" pitchFamily="18" charset="0"/>
            </a:endParaRPr>
          </a:p>
        </p:txBody>
      </p:sp>
      <p:sp>
        <p:nvSpPr>
          <p:cNvPr id="37" name="Text Box 20"/>
          <p:cNvSpPr txBox="1">
            <a:spLocks noChangeArrowheads="1"/>
          </p:cNvSpPr>
          <p:nvPr/>
        </p:nvSpPr>
        <p:spPr bwMode="auto">
          <a:xfrm>
            <a:off x="6240497" y="1052690"/>
            <a:ext cx="122944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000" dirty="0" err="1">
                <a:latin typeface="Times New Roman" pitchFamily="18" charset="0"/>
              </a:rPr>
              <a:t>Phần</a:t>
            </a:r>
            <a:r>
              <a:rPr lang="en-US" altLang="en-US" sz="3000" dirty="0">
                <a:latin typeface="Times New Roman" pitchFamily="18" charset="0"/>
              </a:rPr>
              <a:t> m</a:t>
            </a:r>
            <a:r>
              <a:rPr lang="vi-VN" altLang="en-US" sz="3000" dirty="0">
                <a:latin typeface="Times New Roman" pitchFamily="18" charset="0"/>
              </a:rPr>
              <a:t>ư</a:t>
            </a:r>
            <a:r>
              <a:rPr lang="en-US" altLang="en-US" sz="3000" dirty="0" err="1">
                <a:latin typeface="Times New Roman" pitchFamily="18" charset="0"/>
              </a:rPr>
              <a:t>ời</a:t>
            </a:r>
            <a:endParaRPr lang="en-US" altLang="en-US" sz="3000" dirty="0">
              <a:latin typeface="Times New Roman" pitchFamily="18" charset="0"/>
            </a:endParaRPr>
          </a:p>
        </p:txBody>
      </p:sp>
      <p:sp>
        <p:nvSpPr>
          <p:cNvPr id="38" name="Text Box 13"/>
          <p:cNvSpPr txBox="1">
            <a:spLocks noChangeArrowheads="1"/>
          </p:cNvSpPr>
          <p:nvPr/>
        </p:nvSpPr>
        <p:spPr bwMode="auto">
          <a:xfrm>
            <a:off x="5650356" y="184150"/>
            <a:ext cx="5334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5000" b="1" dirty="0">
                <a:latin typeface="Times New Roman" pitchFamily="18" charset="0"/>
              </a:rPr>
              <a:t>,</a:t>
            </a:r>
          </a:p>
        </p:txBody>
      </p:sp>
      <p:sp>
        <p:nvSpPr>
          <p:cNvPr id="39" name="Text Box 19"/>
          <p:cNvSpPr txBox="1">
            <a:spLocks noChangeArrowheads="1"/>
          </p:cNvSpPr>
          <p:nvPr/>
        </p:nvSpPr>
        <p:spPr bwMode="auto">
          <a:xfrm>
            <a:off x="4609959" y="1065836"/>
            <a:ext cx="9906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000" dirty="0">
                <a:latin typeface="Times New Roman" pitchFamily="18" charset="0"/>
              </a:rPr>
              <a:t>Đ</a:t>
            </a:r>
            <a:r>
              <a:rPr lang="vi-VN" altLang="en-US" sz="3000" dirty="0">
                <a:latin typeface="Times New Roman" pitchFamily="18" charset="0"/>
              </a:rPr>
              <a:t>ơ</a:t>
            </a:r>
            <a:r>
              <a:rPr lang="en-US" altLang="en-US" sz="3000" dirty="0">
                <a:latin typeface="Times New Roman" pitchFamily="18" charset="0"/>
              </a:rPr>
              <a:t>n </a:t>
            </a:r>
            <a:r>
              <a:rPr lang="en-US" altLang="en-US" sz="3000" dirty="0" err="1">
                <a:latin typeface="Times New Roman" pitchFamily="18" charset="0"/>
              </a:rPr>
              <a:t>vị</a:t>
            </a:r>
            <a:endParaRPr lang="en-US" altLang="en-US" sz="3000" dirty="0">
              <a:latin typeface="Times New Roman" pitchFamily="18" charset="0"/>
            </a:endParaRPr>
          </a:p>
        </p:txBody>
      </p:sp>
      <p:sp>
        <p:nvSpPr>
          <p:cNvPr id="40" name="Text Box 18"/>
          <p:cNvSpPr txBox="1">
            <a:spLocks noChangeArrowheads="1"/>
          </p:cNvSpPr>
          <p:nvPr/>
        </p:nvSpPr>
        <p:spPr bwMode="auto">
          <a:xfrm>
            <a:off x="3727351" y="1221625"/>
            <a:ext cx="9906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000" dirty="0" err="1">
                <a:latin typeface="Times New Roman" pitchFamily="18" charset="0"/>
              </a:rPr>
              <a:t>Chục</a:t>
            </a:r>
            <a:endParaRPr lang="en-US" altLang="en-US" sz="3000" dirty="0">
              <a:latin typeface="Times New Roman" pitchFamily="18" charset="0"/>
            </a:endParaRPr>
          </a:p>
        </p:txBody>
      </p:sp>
      <p:sp>
        <p:nvSpPr>
          <p:cNvPr id="41" name="Text Box 17"/>
          <p:cNvSpPr txBox="1">
            <a:spLocks noChangeArrowheads="1"/>
          </p:cNvSpPr>
          <p:nvPr/>
        </p:nvSpPr>
        <p:spPr bwMode="auto">
          <a:xfrm>
            <a:off x="2740727" y="1217356"/>
            <a:ext cx="114626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000" dirty="0" err="1">
                <a:latin typeface="Times New Roman" pitchFamily="18" charset="0"/>
              </a:rPr>
              <a:t>Tr</a:t>
            </a:r>
            <a:r>
              <a:rPr lang="vi-VN" altLang="en-US" sz="3000" dirty="0">
                <a:latin typeface="Times New Roman" pitchFamily="18" charset="0"/>
              </a:rPr>
              <a:t>ă</a:t>
            </a:r>
            <a:r>
              <a:rPr lang="en-US" altLang="en-US" sz="3000" dirty="0">
                <a:latin typeface="Times New Roman" pitchFamily="18" charset="0"/>
              </a:rPr>
              <a:t>m</a:t>
            </a:r>
          </a:p>
        </p:txBody>
      </p:sp>
      <p:sp>
        <p:nvSpPr>
          <p:cNvPr id="42" name="Text Box 16"/>
          <p:cNvSpPr txBox="1">
            <a:spLocks noChangeArrowheads="1"/>
          </p:cNvSpPr>
          <p:nvPr/>
        </p:nvSpPr>
        <p:spPr bwMode="auto">
          <a:xfrm>
            <a:off x="8371445" y="332411"/>
            <a:ext cx="5334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500" b="1" dirty="0">
                <a:latin typeface="Times New Roman" pitchFamily="18" charset="0"/>
              </a:rPr>
              <a:t>6</a:t>
            </a:r>
          </a:p>
        </p:txBody>
      </p:sp>
      <p:sp>
        <p:nvSpPr>
          <p:cNvPr id="43" name="Text Box 15"/>
          <p:cNvSpPr txBox="1">
            <a:spLocks noChangeArrowheads="1"/>
          </p:cNvSpPr>
          <p:nvPr/>
        </p:nvSpPr>
        <p:spPr bwMode="auto">
          <a:xfrm>
            <a:off x="7561692" y="363368"/>
            <a:ext cx="5334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500" b="1" dirty="0">
                <a:latin typeface="Times New Roman" pitchFamily="18" charset="0"/>
              </a:rPr>
              <a:t>0</a:t>
            </a:r>
          </a:p>
        </p:txBody>
      </p:sp>
      <p:sp>
        <p:nvSpPr>
          <p:cNvPr id="44" name="Text Box 14"/>
          <p:cNvSpPr txBox="1">
            <a:spLocks noChangeArrowheads="1"/>
          </p:cNvSpPr>
          <p:nvPr/>
        </p:nvSpPr>
        <p:spPr bwMode="auto">
          <a:xfrm>
            <a:off x="6667500" y="332411"/>
            <a:ext cx="5334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500" b="1" dirty="0">
                <a:latin typeface="Times New Roman" pitchFamily="18" charset="0"/>
              </a:rPr>
              <a:t>4</a:t>
            </a:r>
          </a:p>
        </p:txBody>
      </p:sp>
      <p:sp>
        <p:nvSpPr>
          <p:cNvPr id="45" name="Text Box 12"/>
          <p:cNvSpPr txBox="1">
            <a:spLocks noChangeArrowheads="1"/>
          </p:cNvSpPr>
          <p:nvPr/>
        </p:nvSpPr>
        <p:spPr bwMode="auto">
          <a:xfrm>
            <a:off x="4938411" y="329170"/>
            <a:ext cx="5334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500" b="1" dirty="0">
                <a:latin typeface="Times New Roman" pitchFamily="18" charset="0"/>
              </a:rPr>
              <a:t>5</a:t>
            </a:r>
          </a:p>
        </p:txBody>
      </p:sp>
      <p:sp>
        <p:nvSpPr>
          <p:cNvPr id="46" name="Text Box 11"/>
          <p:cNvSpPr txBox="1">
            <a:spLocks noChangeArrowheads="1"/>
          </p:cNvSpPr>
          <p:nvPr/>
        </p:nvSpPr>
        <p:spPr bwMode="auto">
          <a:xfrm>
            <a:off x="4104332" y="329170"/>
            <a:ext cx="5334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500" b="1" dirty="0">
                <a:latin typeface="Times New Roman" pitchFamily="18" charset="0"/>
              </a:rPr>
              <a:t>7</a:t>
            </a:r>
          </a:p>
        </p:txBody>
      </p:sp>
      <p:sp>
        <p:nvSpPr>
          <p:cNvPr id="47" name="Text Box 10"/>
          <p:cNvSpPr txBox="1">
            <a:spLocks noChangeArrowheads="1"/>
          </p:cNvSpPr>
          <p:nvPr/>
        </p:nvSpPr>
        <p:spPr bwMode="auto">
          <a:xfrm>
            <a:off x="3252575" y="298837"/>
            <a:ext cx="5334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500" b="1" dirty="0">
                <a:latin typeface="Times New Roman" pitchFamily="18" charset="0"/>
              </a:rPr>
              <a:t>3</a:t>
            </a:r>
          </a:p>
        </p:txBody>
      </p:sp>
      <p:sp>
        <p:nvSpPr>
          <p:cNvPr id="49" name="Text Box 6"/>
          <p:cNvSpPr txBox="1">
            <a:spLocks noChangeArrowheads="1"/>
          </p:cNvSpPr>
          <p:nvPr/>
        </p:nvSpPr>
        <p:spPr bwMode="auto">
          <a:xfrm>
            <a:off x="595872" y="1219200"/>
            <a:ext cx="2362200" cy="523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endParaRPr lang="en-US" alt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50" name="Text Box 3"/>
          <p:cNvSpPr txBox="1">
            <a:spLocks noChangeArrowheads="1"/>
          </p:cNvSpPr>
          <p:nvPr/>
        </p:nvSpPr>
        <p:spPr bwMode="auto">
          <a:xfrm>
            <a:off x="94199" y="2105781"/>
            <a:ext cx="731520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500" b="1" smtClean="0">
                <a:latin typeface="Times New Roman" pitchFamily="18" charset="0"/>
              </a:rPr>
              <a:t>Trong số </a:t>
            </a:r>
            <a:r>
              <a:rPr lang="en-US" altLang="en-US" sz="3500" b="1" dirty="0" err="1">
                <a:latin typeface="Times New Roman" pitchFamily="18" charset="0"/>
              </a:rPr>
              <a:t>thập</a:t>
            </a:r>
            <a:r>
              <a:rPr lang="en-US" altLang="en-US" sz="3500" b="1" dirty="0">
                <a:latin typeface="Times New Roman" pitchFamily="18" charset="0"/>
              </a:rPr>
              <a:t> </a:t>
            </a:r>
            <a:r>
              <a:rPr lang="en-US" altLang="en-US" sz="3500" b="1" dirty="0" err="1">
                <a:latin typeface="Times New Roman" pitchFamily="18" charset="0"/>
              </a:rPr>
              <a:t>phân</a:t>
            </a:r>
            <a:r>
              <a:rPr lang="en-US" altLang="en-US" sz="3500" b="1" dirty="0">
                <a:latin typeface="Times New Roman" pitchFamily="18" charset="0"/>
              </a:rPr>
              <a:t> </a:t>
            </a:r>
            <a:r>
              <a:rPr lang="en-US" altLang="en-US" sz="3500" b="1" dirty="0">
                <a:solidFill>
                  <a:srgbClr val="FF0000"/>
                </a:solidFill>
                <a:latin typeface="Times New Roman" pitchFamily="18" charset="0"/>
              </a:rPr>
              <a:t>375, 406:</a:t>
            </a:r>
          </a:p>
        </p:txBody>
      </p:sp>
      <p:sp>
        <p:nvSpPr>
          <p:cNvPr id="51" name="Text Box 4"/>
          <p:cNvSpPr txBox="1">
            <a:spLocks noChangeArrowheads="1"/>
          </p:cNvSpPr>
          <p:nvPr/>
        </p:nvSpPr>
        <p:spPr bwMode="auto">
          <a:xfrm>
            <a:off x="43248" y="2850004"/>
            <a:ext cx="476147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500" b="1" dirty="0">
                <a:latin typeface="Times New Roman" pitchFamily="18" charset="0"/>
              </a:rPr>
              <a:t>- </a:t>
            </a:r>
            <a:r>
              <a:rPr lang="en-US" altLang="en-US" sz="3500" b="1" dirty="0" err="1">
                <a:latin typeface="Times New Roman" pitchFamily="18" charset="0"/>
              </a:rPr>
              <a:t>Phần</a:t>
            </a:r>
            <a:r>
              <a:rPr lang="en-US" altLang="en-US" sz="3500" b="1" dirty="0">
                <a:latin typeface="Times New Roman" pitchFamily="18" charset="0"/>
              </a:rPr>
              <a:t> </a:t>
            </a:r>
            <a:r>
              <a:rPr lang="en-US" altLang="en-US" sz="3500" b="1" dirty="0" err="1">
                <a:latin typeface="Times New Roman" pitchFamily="18" charset="0"/>
              </a:rPr>
              <a:t>nguyên</a:t>
            </a:r>
            <a:r>
              <a:rPr lang="en-US" altLang="en-US" sz="3500" b="1" dirty="0">
                <a:latin typeface="Times New Roman" pitchFamily="18" charset="0"/>
              </a:rPr>
              <a:t> </a:t>
            </a:r>
            <a:r>
              <a:rPr lang="en-US" altLang="en-US" sz="3500" b="1" dirty="0" err="1">
                <a:latin typeface="Times New Roman" pitchFamily="18" charset="0"/>
              </a:rPr>
              <a:t>gồm</a:t>
            </a:r>
            <a:r>
              <a:rPr lang="en-US" altLang="en-US" sz="3500" b="1" dirty="0">
                <a:latin typeface="Times New Roman" pitchFamily="18" charset="0"/>
              </a:rPr>
              <a:t> </a:t>
            </a:r>
            <a:r>
              <a:rPr lang="en-US" altLang="en-US" sz="3500" b="1" dirty="0" err="1">
                <a:latin typeface="Times New Roman" pitchFamily="18" charset="0"/>
              </a:rPr>
              <a:t>có</a:t>
            </a:r>
            <a:r>
              <a:rPr lang="en-US" altLang="en-US" sz="3500" b="1" dirty="0">
                <a:latin typeface="Times New Roman" pitchFamily="18" charset="0"/>
              </a:rPr>
              <a:t>:</a:t>
            </a:r>
            <a:r>
              <a:rPr lang="en-US" altLang="en-US" sz="35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52" name="Text Box 6"/>
          <p:cNvSpPr txBox="1">
            <a:spLocks noChangeArrowheads="1"/>
          </p:cNvSpPr>
          <p:nvPr/>
        </p:nvSpPr>
        <p:spPr bwMode="auto">
          <a:xfrm>
            <a:off x="85040" y="3418329"/>
            <a:ext cx="5746064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500" b="1" dirty="0">
                <a:latin typeface="Times New Roman" pitchFamily="18" charset="0"/>
              </a:rPr>
              <a:t>- </a:t>
            </a:r>
            <a:r>
              <a:rPr lang="en-US" altLang="en-US" sz="3500" b="1" dirty="0" err="1">
                <a:latin typeface="Times New Roman" pitchFamily="18" charset="0"/>
              </a:rPr>
              <a:t>Phần</a:t>
            </a:r>
            <a:r>
              <a:rPr lang="en-US" altLang="en-US" sz="3500" b="1" dirty="0">
                <a:latin typeface="Times New Roman" pitchFamily="18" charset="0"/>
              </a:rPr>
              <a:t> </a:t>
            </a:r>
            <a:r>
              <a:rPr lang="vi-VN" altLang="en-US" sz="3500" b="1" dirty="0">
                <a:latin typeface="Times New Roman" pitchFamily="18" charset="0"/>
              </a:rPr>
              <a:t>t</a:t>
            </a:r>
            <a:r>
              <a:rPr lang="en-US" altLang="en-US" sz="3500" b="1" dirty="0" err="1">
                <a:latin typeface="Times New Roman" pitchFamily="18" charset="0"/>
              </a:rPr>
              <a:t>hập</a:t>
            </a:r>
            <a:r>
              <a:rPr lang="en-US" altLang="en-US" sz="3500" b="1" dirty="0">
                <a:latin typeface="Times New Roman" pitchFamily="18" charset="0"/>
              </a:rPr>
              <a:t> </a:t>
            </a:r>
            <a:r>
              <a:rPr lang="en-US" altLang="en-US" sz="3500" b="1" dirty="0" err="1">
                <a:latin typeface="Times New Roman" pitchFamily="18" charset="0"/>
              </a:rPr>
              <a:t>phân</a:t>
            </a:r>
            <a:r>
              <a:rPr lang="en-US" altLang="en-US" sz="3500" b="1" dirty="0">
                <a:latin typeface="Times New Roman" pitchFamily="18" charset="0"/>
              </a:rPr>
              <a:t> </a:t>
            </a:r>
            <a:r>
              <a:rPr lang="en-US" altLang="en-US" sz="3500" b="1" dirty="0" err="1">
                <a:latin typeface="Times New Roman" pitchFamily="18" charset="0"/>
              </a:rPr>
              <a:t>gồm</a:t>
            </a:r>
            <a:r>
              <a:rPr lang="en-US" altLang="en-US" sz="3500" b="1" dirty="0">
                <a:latin typeface="Times New Roman" pitchFamily="18" charset="0"/>
              </a:rPr>
              <a:t> </a:t>
            </a:r>
            <a:r>
              <a:rPr lang="en-US" altLang="en-US" sz="3500" b="1" dirty="0" err="1">
                <a:latin typeface="Times New Roman" pitchFamily="18" charset="0"/>
              </a:rPr>
              <a:t>có</a:t>
            </a:r>
            <a:r>
              <a:rPr lang="en-US" altLang="en-US" sz="3500" b="1" dirty="0">
                <a:solidFill>
                  <a:srgbClr val="0000FF"/>
                </a:solidFill>
                <a:latin typeface="Times New Roman" pitchFamily="18" charset="0"/>
              </a:rPr>
              <a:t>: </a:t>
            </a:r>
          </a:p>
        </p:txBody>
      </p:sp>
      <p:sp>
        <p:nvSpPr>
          <p:cNvPr id="53" name="Text Box 7"/>
          <p:cNvSpPr txBox="1">
            <a:spLocks noChangeArrowheads="1"/>
          </p:cNvSpPr>
          <p:nvPr/>
        </p:nvSpPr>
        <p:spPr bwMode="auto">
          <a:xfrm>
            <a:off x="581927" y="4084203"/>
            <a:ext cx="8712968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500" b="1" dirty="0">
                <a:solidFill>
                  <a:srgbClr val="FF0000"/>
                </a:solidFill>
                <a:latin typeface="Times New Roman" pitchFamily="18" charset="0"/>
              </a:rPr>
              <a:t>4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itchFamily="18" charset="0"/>
              </a:rPr>
              <a:t>phần</a:t>
            </a:r>
            <a:r>
              <a:rPr lang="en-US" altLang="en-US" sz="3500" b="1" dirty="0">
                <a:solidFill>
                  <a:srgbClr val="FF0000"/>
                </a:solidFill>
                <a:latin typeface="Times New Roman" pitchFamily="18" charset="0"/>
              </a:rPr>
              <a:t> m</a:t>
            </a:r>
            <a:r>
              <a:rPr lang="vi-VN" altLang="en-US" sz="3500" b="1" dirty="0">
                <a:solidFill>
                  <a:srgbClr val="FF0000"/>
                </a:solidFill>
                <a:latin typeface="Times New Roman" pitchFamily="18" charset="0"/>
              </a:rPr>
              <a:t>ư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itchFamily="18" charset="0"/>
              </a:rPr>
              <a:t>ời</a:t>
            </a:r>
            <a:r>
              <a:rPr lang="en-US" altLang="en-US" sz="35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altLang="en-US" sz="3500" b="1">
                <a:solidFill>
                  <a:srgbClr val="FF0000"/>
                </a:solidFill>
                <a:latin typeface="Times New Roman" pitchFamily="18" charset="0"/>
              </a:rPr>
              <a:t>0 </a:t>
            </a:r>
            <a:r>
              <a:rPr lang="en-US" altLang="en-US" sz="3500" b="1" smtClean="0">
                <a:solidFill>
                  <a:srgbClr val="FF0000"/>
                </a:solidFill>
                <a:latin typeface="Times New Roman" pitchFamily="18" charset="0"/>
              </a:rPr>
              <a:t>phần tr</a:t>
            </a:r>
            <a:r>
              <a:rPr lang="vi-VN" altLang="en-US" sz="3500" b="1" dirty="0">
                <a:solidFill>
                  <a:srgbClr val="FF0000"/>
                </a:solidFill>
                <a:latin typeface="Times New Roman" pitchFamily="18" charset="0"/>
              </a:rPr>
              <a:t>ă</a:t>
            </a:r>
            <a:r>
              <a:rPr lang="en-US" altLang="en-US" sz="3500" b="1" dirty="0">
                <a:solidFill>
                  <a:srgbClr val="FF0000"/>
                </a:solidFill>
                <a:latin typeface="Times New Roman" pitchFamily="18" charset="0"/>
              </a:rPr>
              <a:t>m, 6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itchFamily="18" charset="0"/>
              </a:rPr>
              <a:t>phần</a:t>
            </a:r>
            <a:r>
              <a:rPr lang="en-US" altLang="en-US" sz="35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itchFamily="18" charset="0"/>
              </a:rPr>
              <a:t>nghìn</a:t>
            </a:r>
            <a:r>
              <a:rPr lang="vi-VN" altLang="en-US" sz="3500" b="1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  <a:endParaRPr lang="en-US" altLang="en-US" sz="35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54" name="Text Box 5"/>
          <p:cNvSpPr txBox="1">
            <a:spLocks noChangeArrowheads="1"/>
          </p:cNvSpPr>
          <p:nvPr/>
        </p:nvSpPr>
        <p:spPr bwMode="auto">
          <a:xfrm>
            <a:off x="4443111" y="2850331"/>
            <a:ext cx="5048945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500" b="1" dirty="0">
                <a:solidFill>
                  <a:srgbClr val="FF0000"/>
                </a:solidFill>
                <a:latin typeface="Times New Roman" pitchFamily="18" charset="0"/>
              </a:rPr>
              <a:t>3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itchFamily="18" charset="0"/>
              </a:rPr>
              <a:t>tr</a:t>
            </a:r>
            <a:r>
              <a:rPr lang="vi-VN" altLang="en-US" sz="3500" b="1" dirty="0">
                <a:solidFill>
                  <a:srgbClr val="FF0000"/>
                </a:solidFill>
                <a:latin typeface="Times New Roman" pitchFamily="18" charset="0"/>
              </a:rPr>
              <a:t>ă</a:t>
            </a:r>
            <a:r>
              <a:rPr lang="en-US" altLang="en-US" sz="3500" b="1" dirty="0">
                <a:solidFill>
                  <a:srgbClr val="FF0000"/>
                </a:solidFill>
                <a:latin typeface="Times New Roman" pitchFamily="18" charset="0"/>
              </a:rPr>
              <a:t>m, 7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itchFamily="18" charset="0"/>
              </a:rPr>
              <a:t>chục</a:t>
            </a:r>
            <a:r>
              <a:rPr lang="en-US" altLang="en-US" sz="3500" b="1" dirty="0">
                <a:solidFill>
                  <a:srgbClr val="FF0000"/>
                </a:solidFill>
                <a:latin typeface="Times New Roman" pitchFamily="18" charset="0"/>
              </a:rPr>
              <a:t>, 5 </a:t>
            </a:r>
            <a:r>
              <a:rPr lang="vi-VN" altLang="en-US" sz="3500" b="1" dirty="0">
                <a:solidFill>
                  <a:srgbClr val="FF0000"/>
                </a:solidFill>
                <a:latin typeface="Times New Roman" pitchFamily="18" charset="0"/>
              </a:rPr>
              <a:t>đơ</a:t>
            </a:r>
            <a:r>
              <a:rPr lang="en-US" altLang="en-US" sz="3500" b="1" dirty="0">
                <a:solidFill>
                  <a:srgbClr val="FF0000"/>
                </a:solidFill>
                <a:latin typeface="Times New Roman" pitchFamily="18" charset="0"/>
              </a:rPr>
              <a:t>n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itchFamily="18" charset="0"/>
              </a:rPr>
              <a:t>vị</a:t>
            </a:r>
            <a:r>
              <a:rPr lang="en-US" altLang="en-US" sz="3500" b="1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55" name="Text Box 8"/>
          <p:cNvSpPr txBox="1">
            <a:spLocks noChangeArrowheads="1"/>
          </p:cNvSpPr>
          <p:nvPr/>
        </p:nvSpPr>
        <p:spPr bwMode="auto">
          <a:xfrm>
            <a:off x="92075" y="4581128"/>
            <a:ext cx="8906046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 </a:t>
            </a:r>
            <a:r>
              <a:rPr lang="en-US" altLang="en-US" sz="3500" b="1" dirty="0" err="1">
                <a:latin typeface="Times New Roman" pitchFamily="18" charset="0"/>
              </a:rPr>
              <a:t>Số</a:t>
            </a:r>
            <a:r>
              <a:rPr lang="en-US" altLang="en-US" sz="3500" b="1" dirty="0">
                <a:latin typeface="Times New Roman" pitchFamily="18" charset="0"/>
              </a:rPr>
              <a:t> </a:t>
            </a:r>
            <a:r>
              <a:rPr lang="en-US" altLang="en-US" sz="3500" b="1" dirty="0" err="1">
                <a:latin typeface="Times New Roman" pitchFamily="18" charset="0"/>
              </a:rPr>
              <a:t>thập</a:t>
            </a:r>
            <a:r>
              <a:rPr lang="en-US" altLang="en-US" sz="3500" b="1" dirty="0">
                <a:latin typeface="Times New Roman" pitchFamily="18" charset="0"/>
              </a:rPr>
              <a:t> </a:t>
            </a:r>
            <a:r>
              <a:rPr lang="en-US" altLang="en-US" sz="3500" b="1" dirty="0" err="1">
                <a:latin typeface="Times New Roman" pitchFamily="18" charset="0"/>
              </a:rPr>
              <a:t>phân</a:t>
            </a:r>
            <a:r>
              <a:rPr lang="en-US" altLang="en-US" sz="3500" b="1" dirty="0">
                <a:latin typeface="Times New Roman" pitchFamily="18" charset="0"/>
              </a:rPr>
              <a:t> </a:t>
            </a:r>
            <a:r>
              <a:rPr lang="en-US" altLang="en-US" sz="3500" b="1" dirty="0">
                <a:solidFill>
                  <a:srgbClr val="FF0000"/>
                </a:solidFill>
                <a:latin typeface="Times New Roman" pitchFamily="18" charset="0"/>
              </a:rPr>
              <a:t>375,406 </a:t>
            </a:r>
            <a:r>
              <a:rPr lang="vi-VN" altLang="en-US" sz="3500" b="1" dirty="0">
                <a:latin typeface="Times New Roman" pitchFamily="18" charset="0"/>
              </a:rPr>
              <a:t>đ</a:t>
            </a:r>
            <a:r>
              <a:rPr lang="en-US" altLang="en-US" sz="3500" b="1" dirty="0" err="1">
                <a:latin typeface="Times New Roman" pitchFamily="18" charset="0"/>
              </a:rPr>
              <a:t>ọc</a:t>
            </a:r>
            <a:r>
              <a:rPr lang="en-US" altLang="en-US" sz="3500" b="1" dirty="0">
                <a:latin typeface="Times New Roman" pitchFamily="18" charset="0"/>
              </a:rPr>
              <a:t> </a:t>
            </a:r>
            <a:r>
              <a:rPr lang="en-US" altLang="en-US" sz="3500" b="1" dirty="0" err="1">
                <a:latin typeface="Times New Roman" pitchFamily="18" charset="0"/>
              </a:rPr>
              <a:t>là</a:t>
            </a:r>
            <a:r>
              <a:rPr lang="en-US" altLang="en-US" sz="3500" b="1">
                <a:latin typeface="Times New Roman" pitchFamily="18" charset="0"/>
              </a:rPr>
              <a:t>: </a:t>
            </a:r>
            <a:r>
              <a:rPr lang="en-US" altLang="en-US" sz="3500" b="1" smtClean="0">
                <a:solidFill>
                  <a:srgbClr val="FF0000"/>
                </a:solidFill>
                <a:latin typeface="Times New Roman" pitchFamily="18" charset="0"/>
              </a:rPr>
              <a:t>Ba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itchFamily="18" charset="0"/>
              </a:rPr>
              <a:t>tr</a:t>
            </a:r>
            <a:r>
              <a:rPr lang="vi-VN" altLang="en-US" sz="3500" b="1" dirty="0">
                <a:solidFill>
                  <a:srgbClr val="FF0000"/>
                </a:solidFill>
                <a:latin typeface="Times New Roman" pitchFamily="18" charset="0"/>
              </a:rPr>
              <a:t>ă</a:t>
            </a:r>
            <a:r>
              <a:rPr lang="en-US" altLang="en-US" sz="3500" b="1" dirty="0">
                <a:solidFill>
                  <a:srgbClr val="FF0000"/>
                </a:solidFill>
                <a:latin typeface="Times New Roman" pitchFamily="18" charset="0"/>
              </a:rPr>
              <a:t>m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itchFamily="18" charset="0"/>
              </a:rPr>
              <a:t>bảy</a:t>
            </a:r>
            <a:r>
              <a:rPr lang="en-US" altLang="en-US" sz="3500" b="1" dirty="0">
                <a:solidFill>
                  <a:srgbClr val="FF0000"/>
                </a:solidFill>
                <a:latin typeface="Times New Roman" pitchFamily="18" charset="0"/>
              </a:rPr>
              <a:t> m</a:t>
            </a:r>
            <a:r>
              <a:rPr lang="vi-VN" altLang="en-US" sz="3500" b="1" dirty="0">
                <a:solidFill>
                  <a:srgbClr val="FF0000"/>
                </a:solidFill>
                <a:latin typeface="Times New Roman" pitchFamily="18" charset="0"/>
              </a:rPr>
              <a:t>ươ</a:t>
            </a:r>
            <a:r>
              <a:rPr lang="en-US" altLang="en-US" sz="3500" b="1" dirty="0">
                <a:solidFill>
                  <a:srgbClr val="FF0000"/>
                </a:solidFill>
                <a:latin typeface="Times New Roman" pitchFamily="18" charset="0"/>
              </a:rPr>
              <a:t>i l</a:t>
            </a:r>
            <a:r>
              <a:rPr lang="vi-VN" altLang="en-US" sz="3500" b="1" dirty="0">
                <a:solidFill>
                  <a:srgbClr val="FF0000"/>
                </a:solidFill>
                <a:latin typeface="Times New Roman" pitchFamily="18" charset="0"/>
              </a:rPr>
              <a:t>ă</a:t>
            </a:r>
            <a:r>
              <a:rPr lang="en-US" altLang="en-US" sz="3500" b="1">
                <a:solidFill>
                  <a:srgbClr val="FF0000"/>
                </a:solidFill>
                <a:latin typeface="Times New Roman" pitchFamily="18" charset="0"/>
              </a:rPr>
              <a:t>m </a:t>
            </a:r>
            <a:r>
              <a:rPr lang="en-US" altLang="en-US" sz="3500" b="1" smtClean="0">
                <a:solidFill>
                  <a:srgbClr val="170BB5"/>
                </a:solidFill>
                <a:latin typeface="Times New Roman" pitchFamily="18" charset="0"/>
              </a:rPr>
              <a:t>phẩy</a:t>
            </a:r>
            <a:r>
              <a:rPr lang="en-US" altLang="en-US" sz="3500" b="1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itchFamily="18" charset="0"/>
              </a:rPr>
              <a:t>bốn</a:t>
            </a:r>
            <a:r>
              <a:rPr lang="en-US" altLang="en-US" sz="35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itchFamily="18" charset="0"/>
              </a:rPr>
              <a:t>tr</a:t>
            </a:r>
            <a:r>
              <a:rPr lang="vi-VN" altLang="en-US" sz="3500" b="1" dirty="0">
                <a:solidFill>
                  <a:srgbClr val="FF0000"/>
                </a:solidFill>
                <a:latin typeface="Times New Roman" pitchFamily="18" charset="0"/>
              </a:rPr>
              <a:t>ă</a:t>
            </a:r>
            <a:r>
              <a:rPr lang="en-US" altLang="en-US" sz="3500" b="1" dirty="0">
                <a:solidFill>
                  <a:srgbClr val="FF0000"/>
                </a:solidFill>
                <a:latin typeface="Times New Roman" pitchFamily="18" charset="0"/>
              </a:rPr>
              <a:t>m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itchFamily="18" charset="0"/>
              </a:rPr>
              <a:t>linh</a:t>
            </a:r>
            <a:r>
              <a:rPr lang="en-US" altLang="en-US" sz="35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itchFamily="18" charset="0"/>
              </a:rPr>
              <a:t>sáu</a:t>
            </a:r>
            <a:r>
              <a:rPr lang="vi-VN" altLang="en-US" sz="3500" b="1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  <a:endParaRPr lang="en-US" altLang="en-US" sz="35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-1202" y="5661248"/>
            <a:ext cx="9145201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sz="3500" b="1" dirty="0">
                <a:latin typeface="Times New Roman" pitchFamily="18" charset="0"/>
              </a:rPr>
              <a:t>Ba trăm bảy mươi lăm</a:t>
            </a:r>
            <a:r>
              <a:rPr lang="en-US" altLang="en-US" sz="3500" b="1" dirty="0">
                <a:latin typeface="Times New Roman" pitchFamily="18" charset="0"/>
              </a:rPr>
              <a:t> </a:t>
            </a:r>
            <a:r>
              <a:rPr lang="vi-VN" altLang="en-US" sz="3500" b="1" dirty="0">
                <a:latin typeface="Times New Roman" pitchFamily="18" charset="0"/>
              </a:rPr>
              <a:t>đơ</a:t>
            </a:r>
            <a:r>
              <a:rPr lang="en-US" altLang="en-US" sz="3500" b="1" dirty="0">
                <a:latin typeface="Times New Roman" pitchFamily="18" charset="0"/>
              </a:rPr>
              <a:t>n </a:t>
            </a:r>
            <a:r>
              <a:rPr lang="en-US" altLang="en-US" sz="3500" b="1" dirty="0" err="1">
                <a:latin typeface="Times New Roman" pitchFamily="18" charset="0"/>
              </a:rPr>
              <a:t>vị</a:t>
            </a:r>
            <a:r>
              <a:rPr lang="vi-VN" altLang="en-US" sz="3500" b="1" dirty="0">
                <a:latin typeface="Times New Roman" pitchFamily="18" charset="0"/>
              </a:rPr>
              <a:t>, bốn</a:t>
            </a:r>
            <a:r>
              <a:rPr lang="en-US" altLang="en-US" sz="3500" b="1" dirty="0">
                <a:latin typeface="Times New Roman" pitchFamily="18" charset="0"/>
              </a:rPr>
              <a:t> </a:t>
            </a:r>
            <a:r>
              <a:rPr lang="en-US" altLang="en-US" sz="3500" b="1" dirty="0" err="1">
                <a:latin typeface="Times New Roman" pitchFamily="18" charset="0"/>
              </a:rPr>
              <a:t>phần</a:t>
            </a:r>
            <a:r>
              <a:rPr lang="en-US" altLang="en-US" sz="3500" b="1" dirty="0">
                <a:latin typeface="Times New Roman" pitchFamily="18" charset="0"/>
              </a:rPr>
              <a:t> m</a:t>
            </a:r>
            <a:r>
              <a:rPr lang="vi-VN" altLang="en-US" sz="3500" b="1" dirty="0">
                <a:latin typeface="Times New Roman" pitchFamily="18" charset="0"/>
              </a:rPr>
              <a:t>ư</a:t>
            </a:r>
            <a:r>
              <a:rPr lang="en-US" altLang="en-US" sz="3500" b="1" dirty="0" err="1">
                <a:latin typeface="Times New Roman" pitchFamily="18" charset="0"/>
              </a:rPr>
              <a:t>ời</a:t>
            </a:r>
            <a:r>
              <a:rPr lang="vi-VN" altLang="en-US" sz="3500" b="1" dirty="0">
                <a:latin typeface="Times New Roman" pitchFamily="18" charset="0"/>
              </a:rPr>
              <a:t>, sáu</a:t>
            </a:r>
            <a:r>
              <a:rPr lang="en-US" altLang="en-US" sz="3500" b="1" dirty="0">
                <a:latin typeface="Times New Roman" pitchFamily="18" charset="0"/>
              </a:rPr>
              <a:t> </a:t>
            </a:r>
            <a:r>
              <a:rPr lang="en-US" altLang="en-US" sz="3500" b="1" dirty="0" err="1">
                <a:latin typeface="Times New Roman" pitchFamily="18" charset="0"/>
              </a:rPr>
              <a:t>phần</a:t>
            </a:r>
            <a:r>
              <a:rPr lang="en-US" altLang="en-US" sz="3500" b="1" dirty="0">
                <a:latin typeface="Times New Roman" pitchFamily="18" charset="0"/>
              </a:rPr>
              <a:t> </a:t>
            </a:r>
            <a:r>
              <a:rPr lang="en-US" altLang="en-US" sz="3500" b="1" dirty="0" err="1">
                <a:latin typeface="Times New Roman" pitchFamily="18" charset="0"/>
              </a:rPr>
              <a:t>nghìn</a:t>
            </a:r>
            <a:r>
              <a:rPr lang="vi-VN" altLang="en-US" sz="3500" b="1" dirty="0">
                <a:latin typeface="Times New Roman" pitchFamily="18" charset="0"/>
              </a:rPr>
              <a:t>.</a:t>
            </a:r>
            <a:endParaRPr lang="en-US" altLang="en-US" sz="3500" b="1" dirty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vi-VN" altLang="en-US" sz="2800" b="1" dirty="0">
                <a:solidFill>
                  <a:srgbClr val="2B09F7"/>
                </a:solidFill>
                <a:latin typeface="Times New Roman" pitchFamily="18" charset="0"/>
              </a:rPr>
              <a:t> </a:t>
            </a:r>
            <a:endParaRPr lang="en-US" altLang="en-US" sz="2800" b="1" dirty="0">
              <a:solidFill>
                <a:srgbClr val="2B09F7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22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4" grpId="0"/>
      <p:bldP spid="55" grpId="0"/>
      <p:bldP spid="26" grpId="0"/>
      <p:bldP spid="26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3" name="Text Box 5"/>
          <p:cNvSpPr txBox="1">
            <a:spLocks noChangeArrowheads="1"/>
          </p:cNvSpPr>
          <p:nvPr/>
        </p:nvSpPr>
        <p:spPr bwMode="auto">
          <a:xfrm>
            <a:off x="443472" y="329170"/>
            <a:ext cx="2667000" cy="523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thập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phân</a:t>
            </a:r>
            <a:endParaRPr lang="en-US" alt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8212" name="Rectangle 24"/>
          <p:cNvSpPr>
            <a:spLocks noChangeArrowheads="1"/>
          </p:cNvSpPr>
          <p:nvPr/>
        </p:nvSpPr>
        <p:spPr bwMode="auto">
          <a:xfrm>
            <a:off x="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vi-VN" altLang="en-US">
              <a:latin typeface="Times New Roman" pitchFamily="18" charset="0"/>
            </a:endParaRPr>
          </a:p>
        </p:txBody>
      </p:sp>
      <p:sp>
        <p:nvSpPr>
          <p:cNvPr id="8214" name="Text Box 28"/>
          <p:cNvSpPr txBox="1">
            <a:spLocks noChangeArrowheads="1"/>
          </p:cNvSpPr>
          <p:nvPr/>
        </p:nvSpPr>
        <p:spPr bwMode="auto">
          <a:xfrm>
            <a:off x="-166128" y="0"/>
            <a:ext cx="7620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altLang="en-US" b="1" dirty="0">
                <a:solidFill>
                  <a:srgbClr val="0000FF"/>
                </a:solidFill>
                <a:latin typeface="Times New Roman" pitchFamily="18" charset="0"/>
              </a:rPr>
              <a:t>b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</a:rPr>
              <a:t>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286848"/>
              </p:ext>
            </p:extLst>
          </p:nvPr>
        </p:nvGraphicFramePr>
        <p:xfrm>
          <a:off x="214876" y="67750"/>
          <a:ext cx="9037644" cy="2137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58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852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4394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2664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8529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4039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8002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856955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2B09F7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2B09F7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B09F7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B09F7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B09F7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2B09F7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2B09F7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63759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2B09F7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2B09F7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2B09F7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2B09F7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2B09F7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2B09F7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3000" dirty="0" err="1" smtClean="0">
                          <a:latin typeface="Times New Roman" pitchFamily="18" charset="0"/>
                        </a:rPr>
                        <a:t>Phần</a:t>
                      </a:r>
                      <a:r>
                        <a:rPr lang="en-US" altLang="en-US" sz="3000" baseline="0" dirty="0" smtClean="0">
                          <a:latin typeface="Times New Roman" pitchFamily="18" charset="0"/>
                        </a:rPr>
                        <a:t> </a:t>
                      </a:r>
                      <a:r>
                        <a:rPr lang="en-US" altLang="en-US" sz="3000" dirty="0" err="1" smtClean="0">
                          <a:latin typeface="Times New Roman" pitchFamily="18" charset="0"/>
                        </a:rPr>
                        <a:t>chục</a:t>
                      </a:r>
                      <a:r>
                        <a:rPr lang="en-US" altLang="en-US" sz="3000" baseline="0" dirty="0" smtClean="0">
                          <a:latin typeface="Times New Roman" pitchFamily="18" charset="0"/>
                        </a:rPr>
                        <a:t>    </a:t>
                      </a:r>
                      <a:r>
                        <a:rPr lang="en-US" altLang="en-US" sz="3000" dirty="0" err="1" smtClean="0">
                          <a:latin typeface="Times New Roman" pitchFamily="18" charset="0"/>
                        </a:rPr>
                        <a:t>nghìn</a:t>
                      </a:r>
                      <a:endParaRPr lang="en-US" altLang="en-US" sz="3000" dirty="0" smtClean="0">
                        <a:latin typeface="Times New Roman" pitchFamily="18" charset="0"/>
                      </a:endParaRPr>
                    </a:p>
                    <a:p>
                      <a:endParaRPr lang="en-US" dirty="0">
                        <a:solidFill>
                          <a:srgbClr val="2B09F7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5" name="Text Box 21"/>
          <p:cNvSpPr txBox="1">
            <a:spLocks noChangeArrowheads="1"/>
          </p:cNvSpPr>
          <p:nvPr/>
        </p:nvSpPr>
        <p:spPr bwMode="auto">
          <a:xfrm>
            <a:off x="5487788" y="1027099"/>
            <a:ext cx="9906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000" dirty="0" err="1">
                <a:latin typeface="Times New Roman" pitchFamily="18" charset="0"/>
              </a:rPr>
              <a:t>Phần</a:t>
            </a:r>
            <a:r>
              <a:rPr lang="en-US" altLang="en-US" sz="3000" dirty="0">
                <a:latin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</a:rPr>
              <a:t>tr</a:t>
            </a:r>
            <a:r>
              <a:rPr lang="vi-VN" altLang="en-US" sz="3000" dirty="0">
                <a:latin typeface="Times New Roman" pitchFamily="18" charset="0"/>
              </a:rPr>
              <a:t>ă</a:t>
            </a:r>
            <a:r>
              <a:rPr lang="en-US" altLang="en-US" sz="3000" dirty="0">
                <a:latin typeface="Times New Roman" pitchFamily="18" charset="0"/>
              </a:rPr>
              <a:t>m</a:t>
            </a:r>
          </a:p>
        </p:txBody>
      </p:sp>
      <p:sp>
        <p:nvSpPr>
          <p:cNvPr id="36" name="Text Box 22"/>
          <p:cNvSpPr txBox="1">
            <a:spLocks noChangeArrowheads="1"/>
          </p:cNvSpPr>
          <p:nvPr/>
        </p:nvSpPr>
        <p:spPr bwMode="auto">
          <a:xfrm>
            <a:off x="6410207" y="1014776"/>
            <a:ext cx="111475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000" dirty="0" err="1">
                <a:latin typeface="Times New Roman" pitchFamily="18" charset="0"/>
              </a:rPr>
              <a:t>Phần</a:t>
            </a:r>
            <a:r>
              <a:rPr lang="en-US" altLang="en-US" sz="3000" dirty="0">
                <a:latin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</a:rPr>
              <a:t>nghìn</a:t>
            </a:r>
            <a:endParaRPr lang="en-US" altLang="en-US" sz="3000" dirty="0">
              <a:latin typeface="Times New Roman" pitchFamily="18" charset="0"/>
            </a:endParaRPr>
          </a:p>
        </p:txBody>
      </p:sp>
      <p:sp>
        <p:nvSpPr>
          <p:cNvPr id="37" name="Text Box 20"/>
          <p:cNvSpPr txBox="1">
            <a:spLocks noChangeArrowheads="1"/>
          </p:cNvSpPr>
          <p:nvPr/>
        </p:nvSpPr>
        <p:spPr bwMode="auto">
          <a:xfrm>
            <a:off x="4402907" y="998479"/>
            <a:ext cx="122944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000" dirty="0" err="1">
                <a:latin typeface="Times New Roman" pitchFamily="18" charset="0"/>
              </a:rPr>
              <a:t>Phần</a:t>
            </a:r>
            <a:r>
              <a:rPr lang="en-US" altLang="en-US" sz="3000" dirty="0">
                <a:latin typeface="Times New Roman" pitchFamily="18" charset="0"/>
              </a:rPr>
              <a:t> m</a:t>
            </a:r>
            <a:r>
              <a:rPr lang="vi-VN" altLang="en-US" sz="3000" dirty="0">
                <a:latin typeface="Times New Roman" pitchFamily="18" charset="0"/>
              </a:rPr>
              <a:t>ư</a:t>
            </a:r>
            <a:r>
              <a:rPr lang="en-US" altLang="en-US" sz="3000" dirty="0" err="1">
                <a:latin typeface="Times New Roman" pitchFamily="18" charset="0"/>
              </a:rPr>
              <a:t>ời</a:t>
            </a:r>
            <a:endParaRPr lang="en-US" altLang="en-US" sz="3000" dirty="0">
              <a:latin typeface="Times New Roman" pitchFamily="18" charset="0"/>
            </a:endParaRPr>
          </a:p>
        </p:txBody>
      </p:sp>
      <p:sp>
        <p:nvSpPr>
          <p:cNvPr id="38" name="Text Box 13"/>
          <p:cNvSpPr txBox="1">
            <a:spLocks noChangeArrowheads="1"/>
          </p:cNvSpPr>
          <p:nvPr/>
        </p:nvSpPr>
        <p:spPr bwMode="auto">
          <a:xfrm>
            <a:off x="5710275" y="159944"/>
            <a:ext cx="5334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500" b="1" dirty="0">
                <a:latin typeface="Times New Roman" pitchFamily="18" charset="0"/>
              </a:rPr>
              <a:t>9</a:t>
            </a:r>
          </a:p>
        </p:txBody>
      </p:sp>
      <p:sp>
        <p:nvSpPr>
          <p:cNvPr id="39" name="Text Box 19"/>
          <p:cNvSpPr txBox="1">
            <a:spLocks noChangeArrowheads="1"/>
          </p:cNvSpPr>
          <p:nvPr/>
        </p:nvSpPr>
        <p:spPr bwMode="auto">
          <a:xfrm>
            <a:off x="2795375" y="944774"/>
            <a:ext cx="9906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000" dirty="0">
                <a:latin typeface="Times New Roman" pitchFamily="18" charset="0"/>
              </a:rPr>
              <a:t>Đ</a:t>
            </a:r>
            <a:r>
              <a:rPr lang="vi-VN" altLang="en-US" sz="3000" dirty="0">
                <a:latin typeface="Times New Roman" pitchFamily="18" charset="0"/>
              </a:rPr>
              <a:t>ơ</a:t>
            </a:r>
            <a:r>
              <a:rPr lang="en-US" altLang="en-US" sz="3000" dirty="0">
                <a:latin typeface="Times New Roman" pitchFamily="18" charset="0"/>
              </a:rPr>
              <a:t>n </a:t>
            </a:r>
            <a:r>
              <a:rPr lang="en-US" altLang="en-US" sz="3000" dirty="0" err="1">
                <a:latin typeface="Times New Roman" pitchFamily="18" charset="0"/>
              </a:rPr>
              <a:t>vị</a:t>
            </a:r>
            <a:endParaRPr lang="en-US" altLang="en-US" sz="3000" dirty="0">
              <a:latin typeface="Times New Roman" pitchFamily="18" charset="0"/>
            </a:endParaRPr>
          </a:p>
        </p:txBody>
      </p:sp>
      <p:sp>
        <p:nvSpPr>
          <p:cNvPr id="43" name="Text Box 15"/>
          <p:cNvSpPr txBox="1">
            <a:spLocks noChangeArrowheads="1"/>
          </p:cNvSpPr>
          <p:nvPr/>
        </p:nvSpPr>
        <p:spPr bwMode="auto">
          <a:xfrm>
            <a:off x="7828392" y="160946"/>
            <a:ext cx="5334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500" b="1" dirty="0">
                <a:latin typeface="Times New Roman" pitchFamily="18" charset="0"/>
              </a:rPr>
              <a:t>5</a:t>
            </a:r>
          </a:p>
        </p:txBody>
      </p:sp>
      <p:sp>
        <p:nvSpPr>
          <p:cNvPr id="44" name="Text Box 14"/>
          <p:cNvSpPr txBox="1">
            <a:spLocks noChangeArrowheads="1"/>
          </p:cNvSpPr>
          <p:nvPr/>
        </p:nvSpPr>
        <p:spPr bwMode="auto">
          <a:xfrm>
            <a:off x="6700883" y="184150"/>
            <a:ext cx="5334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500" b="1" dirty="0">
                <a:latin typeface="Times New Roman" pitchFamily="18" charset="0"/>
              </a:rPr>
              <a:t>8</a:t>
            </a:r>
          </a:p>
        </p:txBody>
      </p:sp>
      <p:sp>
        <p:nvSpPr>
          <p:cNvPr id="45" name="Text Box 12"/>
          <p:cNvSpPr txBox="1">
            <a:spLocks noChangeArrowheads="1"/>
          </p:cNvSpPr>
          <p:nvPr/>
        </p:nvSpPr>
        <p:spPr bwMode="auto">
          <a:xfrm>
            <a:off x="4804718" y="159944"/>
            <a:ext cx="41637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500" b="1" dirty="0">
                <a:latin typeface="Times New Roman" pitchFamily="18" charset="0"/>
              </a:rPr>
              <a:t>1</a:t>
            </a:r>
          </a:p>
        </p:txBody>
      </p:sp>
      <p:sp>
        <p:nvSpPr>
          <p:cNvPr id="46" name="Text Box 11"/>
          <p:cNvSpPr txBox="1">
            <a:spLocks noChangeArrowheads="1"/>
          </p:cNvSpPr>
          <p:nvPr/>
        </p:nvSpPr>
        <p:spPr bwMode="auto">
          <a:xfrm>
            <a:off x="3862646" y="111033"/>
            <a:ext cx="5334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500" b="1" dirty="0">
                <a:latin typeface="Times New Roman" pitchFamily="18" charset="0"/>
              </a:rPr>
              <a:t>,</a:t>
            </a:r>
          </a:p>
        </p:txBody>
      </p:sp>
      <p:sp>
        <p:nvSpPr>
          <p:cNvPr id="47" name="Text Box 10"/>
          <p:cNvSpPr txBox="1">
            <a:spLocks noChangeArrowheads="1"/>
          </p:cNvSpPr>
          <p:nvPr/>
        </p:nvSpPr>
        <p:spPr bwMode="auto">
          <a:xfrm>
            <a:off x="3110472" y="184150"/>
            <a:ext cx="5334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500" b="1" dirty="0">
                <a:latin typeface="Times New Roman" pitchFamily="18" charset="0"/>
              </a:rPr>
              <a:t>0</a:t>
            </a:r>
          </a:p>
        </p:txBody>
      </p:sp>
      <p:sp>
        <p:nvSpPr>
          <p:cNvPr id="49" name="Text Box 6"/>
          <p:cNvSpPr txBox="1">
            <a:spLocks noChangeArrowheads="1"/>
          </p:cNvSpPr>
          <p:nvPr/>
        </p:nvSpPr>
        <p:spPr bwMode="auto">
          <a:xfrm>
            <a:off x="595872" y="1219200"/>
            <a:ext cx="2362200" cy="523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endParaRPr lang="en-US" alt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50" name="Text Box 3"/>
          <p:cNvSpPr txBox="1">
            <a:spLocks noChangeArrowheads="1"/>
          </p:cNvSpPr>
          <p:nvPr/>
        </p:nvSpPr>
        <p:spPr bwMode="auto">
          <a:xfrm>
            <a:off x="94199" y="2219062"/>
            <a:ext cx="731520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500" b="1" dirty="0" err="1">
                <a:latin typeface="Times New Roman" pitchFamily="18" charset="0"/>
              </a:rPr>
              <a:t>Trong</a:t>
            </a:r>
            <a:r>
              <a:rPr lang="en-US" altLang="en-US" sz="3500" b="1" dirty="0">
                <a:latin typeface="Times New Roman" pitchFamily="18" charset="0"/>
              </a:rPr>
              <a:t> </a:t>
            </a:r>
            <a:r>
              <a:rPr lang="en-US" altLang="en-US" sz="3500" b="1" dirty="0" err="1">
                <a:latin typeface="Times New Roman" pitchFamily="18" charset="0"/>
              </a:rPr>
              <a:t>số</a:t>
            </a:r>
            <a:r>
              <a:rPr lang="en-US" altLang="en-US" sz="3500" b="1" dirty="0">
                <a:latin typeface="Times New Roman" pitchFamily="18" charset="0"/>
              </a:rPr>
              <a:t> </a:t>
            </a:r>
            <a:r>
              <a:rPr lang="en-US" altLang="en-US" sz="3500" b="1" dirty="0" err="1">
                <a:latin typeface="Times New Roman" pitchFamily="18" charset="0"/>
              </a:rPr>
              <a:t>thập</a:t>
            </a:r>
            <a:r>
              <a:rPr lang="en-US" altLang="en-US" sz="3500" b="1" dirty="0">
                <a:latin typeface="Times New Roman" pitchFamily="18" charset="0"/>
              </a:rPr>
              <a:t> </a:t>
            </a:r>
            <a:r>
              <a:rPr lang="en-US" altLang="en-US" sz="3500" b="1" dirty="0" err="1">
                <a:latin typeface="Times New Roman" pitchFamily="18" charset="0"/>
              </a:rPr>
              <a:t>phân</a:t>
            </a:r>
            <a:r>
              <a:rPr lang="en-US" altLang="en-US" sz="3500" b="1" dirty="0">
                <a:latin typeface="Times New Roman" pitchFamily="18" charset="0"/>
              </a:rPr>
              <a:t> 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itchFamily="18" charset="0"/>
              </a:rPr>
              <a:t>0,1985:</a:t>
            </a:r>
            <a:endParaRPr lang="en-US" altLang="en-US" sz="35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51" name="Text Box 4"/>
          <p:cNvSpPr txBox="1">
            <a:spLocks noChangeArrowheads="1"/>
          </p:cNvSpPr>
          <p:nvPr/>
        </p:nvSpPr>
        <p:spPr bwMode="auto">
          <a:xfrm>
            <a:off x="61874" y="2787387"/>
            <a:ext cx="476147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500" b="1" dirty="0">
                <a:latin typeface="Times New Roman" pitchFamily="18" charset="0"/>
              </a:rPr>
              <a:t>- </a:t>
            </a:r>
            <a:r>
              <a:rPr lang="en-US" altLang="en-US" sz="3500" b="1" dirty="0" err="1">
                <a:latin typeface="Times New Roman" pitchFamily="18" charset="0"/>
              </a:rPr>
              <a:t>Phần</a:t>
            </a:r>
            <a:r>
              <a:rPr lang="en-US" altLang="en-US" sz="3500" b="1" dirty="0">
                <a:latin typeface="Times New Roman" pitchFamily="18" charset="0"/>
              </a:rPr>
              <a:t> </a:t>
            </a:r>
            <a:r>
              <a:rPr lang="en-US" altLang="en-US" sz="3500" b="1" dirty="0" err="1">
                <a:latin typeface="Times New Roman" pitchFamily="18" charset="0"/>
              </a:rPr>
              <a:t>nguyên</a:t>
            </a:r>
            <a:r>
              <a:rPr lang="en-US" altLang="en-US" sz="3500" b="1" dirty="0">
                <a:latin typeface="Times New Roman" pitchFamily="18" charset="0"/>
              </a:rPr>
              <a:t> </a:t>
            </a:r>
            <a:r>
              <a:rPr lang="en-US" altLang="en-US" sz="3500" b="1" dirty="0" err="1">
                <a:latin typeface="Times New Roman" pitchFamily="18" charset="0"/>
              </a:rPr>
              <a:t>gồm</a:t>
            </a:r>
            <a:r>
              <a:rPr lang="en-US" altLang="en-US" sz="3500" b="1" dirty="0">
                <a:latin typeface="Times New Roman" pitchFamily="18" charset="0"/>
              </a:rPr>
              <a:t> </a:t>
            </a:r>
            <a:r>
              <a:rPr lang="en-US" altLang="en-US" sz="3500" b="1" dirty="0" err="1">
                <a:latin typeface="Times New Roman" pitchFamily="18" charset="0"/>
              </a:rPr>
              <a:t>có</a:t>
            </a:r>
            <a:r>
              <a:rPr lang="en-US" altLang="en-US" sz="3500" b="1" dirty="0">
                <a:latin typeface="Times New Roman" pitchFamily="18" charset="0"/>
              </a:rPr>
              <a:t>:</a:t>
            </a:r>
            <a:r>
              <a:rPr lang="en-US" altLang="en-US" sz="35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52" name="Text Box 6"/>
          <p:cNvSpPr txBox="1">
            <a:spLocks noChangeArrowheads="1"/>
          </p:cNvSpPr>
          <p:nvPr/>
        </p:nvSpPr>
        <p:spPr bwMode="auto">
          <a:xfrm>
            <a:off x="47459" y="3284984"/>
            <a:ext cx="5746064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500" b="1" dirty="0">
                <a:latin typeface="Times New Roman" pitchFamily="18" charset="0"/>
              </a:rPr>
              <a:t>- </a:t>
            </a:r>
            <a:r>
              <a:rPr lang="en-US" altLang="en-US" sz="3500" b="1" dirty="0" err="1">
                <a:latin typeface="Times New Roman" pitchFamily="18" charset="0"/>
              </a:rPr>
              <a:t>Phần</a:t>
            </a:r>
            <a:r>
              <a:rPr lang="en-US" altLang="en-US" sz="3500" b="1" dirty="0">
                <a:latin typeface="Times New Roman" pitchFamily="18" charset="0"/>
              </a:rPr>
              <a:t> </a:t>
            </a:r>
            <a:r>
              <a:rPr lang="vi-VN" altLang="en-US" sz="3500" b="1" dirty="0">
                <a:latin typeface="Times New Roman" pitchFamily="18" charset="0"/>
              </a:rPr>
              <a:t>t</a:t>
            </a:r>
            <a:r>
              <a:rPr lang="en-US" altLang="en-US" sz="3500" b="1" dirty="0" err="1">
                <a:latin typeface="Times New Roman" pitchFamily="18" charset="0"/>
              </a:rPr>
              <a:t>hập</a:t>
            </a:r>
            <a:r>
              <a:rPr lang="en-US" altLang="en-US" sz="3500" b="1" dirty="0">
                <a:latin typeface="Times New Roman" pitchFamily="18" charset="0"/>
              </a:rPr>
              <a:t> </a:t>
            </a:r>
            <a:r>
              <a:rPr lang="en-US" altLang="en-US" sz="3500" b="1" dirty="0" err="1">
                <a:latin typeface="Times New Roman" pitchFamily="18" charset="0"/>
              </a:rPr>
              <a:t>phân</a:t>
            </a:r>
            <a:r>
              <a:rPr lang="en-US" altLang="en-US" sz="3500" b="1" dirty="0">
                <a:latin typeface="Times New Roman" pitchFamily="18" charset="0"/>
              </a:rPr>
              <a:t> </a:t>
            </a:r>
            <a:r>
              <a:rPr lang="en-US" altLang="en-US" sz="3500" b="1" dirty="0" err="1">
                <a:latin typeface="Times New Roman" pitchFamily="18" charset="0"/>
              </a:rPr>
              <a:t>gồm</a:t>
            </a:r>
            <a:r>
              <a:rPr lang="en-US" altLang="en-US" sz="3500" b="1" dirty="0">
                <a:latin typeface="Times New Roman" pitchFamily="18" charset="0"/>
              </a:rPr>
              <a:t> </a:t>
            </a:r>
            <a:r>
              <a:rPr lang="en-US" altLang="en-US" sz="3500" b="1" dirty="0" err="1">
                <a:latin typeface="Times New Roman" pitchFamily="18" charset="0"/>
              </a:rPr>
              <a:t>có</a:t>
            </a:r>
            <a:r>
              <a:rPr lang="en-US" altLang="en-US" sz="3500" b="1" dirty="0">
                <a:solidFill>
                  <a:srgbClr val="0000FF"/>
                </a:solidFill>
                <a:latin typeface="Times New Roman" pitchFamily="18" charset="0"/>
              </a:rPr>
              <a:t>: </a:t>
            </a:r>
          </a:p>
        </p:txBody>
      </p:sp>
      <p:sp>
        <p:nvSpPr>
          <p:cNvPr id="53" name="Text Box 7"/>
          <p:cNvSpPr txBox="1">
            <a:spLocks noChangeArrowheads="1"/>
          </p:cNvSpPr>
          <p:nvPr/>
        </p:nvSpPr>
        <p:spPr bwMode="auto">
          <a:xfrm>
            <a:off x="61874" y="3785904"/>
            <a:ext cx="9262654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500" b="1" dirty="0">
                <a:solidFill>
                  <a:srgbClr val="FF0000"/>
                </a:solidFill>
                <a:latin typeface="Times New Roman" pitchFamily="18" charset="0"/>
              </a:rPr>
              <a:t>1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itchFamily="18" charset="0"/>
              </a:rPr>
              <a:t>phần</a:t>
            </a:r>
            <a:r>
              <a:rPr lang="en-US" altLang="en-US" sz="3500" b="1" dirty="0">
                <a:solidFill>
                  <a:srgbClr val="FF0000"/>
                </a:solidFill>
                <a:latin typeface="Times New Roman" pitchFamily="18" charset="0"/>
              </a:rPr>
              <a:t> m</a:t>
            </a:r>
            <a:r>
              <a:rPr lang="vi-VN" altLang="en-US" sz="3500" b="1" dirty="0">
                <a:solidFill>
                  <a:srgbClr val="FF0000"/>
                </a:solidFill>
                <a:latin typeface="Times New Roman" pitchFamily="18" charset="0"/>
              </a:rPr>
              <a:t>ư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itchFamily="18" charset="0"/>
              </a:rPr>
              <a:t>ời</a:t>
            </a:r>
            <a:r>
              <a:rPr lang="en-US" altLang="en-US" sz="35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itchFamily="18" charset="0"/>
              </a:rPr>
              <a:t>9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itchFamily="18" charset="0"/>
              </a:rPr>
              <a:t>phần</a:t>
            </a:r>
            <a:r>
              <a:rPr lang="en-US" altLang="en-US" sz="35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itchFamily="18" charset="0"/>
              </a:rPr>
              <a:t>tr</a:t>
            </a:r>
            <a:r>
              <a:rPr lang="vi-VN" altLang="en-US" sz="3500" b="1" dirty="0">
                <a:solidFill>
                  <a:srgbClr val="FF0000"/>
                </a:solidFill>
                <a:latin typeface="Times New Roman" pitchFamily="18" charset="0"/>
              </a:rPr>
              <a:t>ă</a:t>
            </a:r>
            <a:r>
              <a:rPr lang="en-US" altLang="en-US" sz="3500" b="1" dirty="0">
                <a:solidFill>
                  <a:srgbClr val="FF0000"/>
                </a:solidFill>
                <a:latin typeface="Times New Roman" pitchFamily="18" charset="0"/>
              </a:rPr>
              <a:t>m, 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itchFamily="18" charset="0"/>
              </a:rPr>
              <a:t>8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itchFamily="18" charset="0"/>
              </a:rPr>
              <a:t>phần</a:t>
            </a:r>
            <a:r>
              <a:rPr lang="en-US" altLang="en-US" sz="35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itchFamily="18" charset="0"/>
              </a:rPr>
              <a:t>nghìn</a:t>
            </a:r>
            <a:r>
              <a:rPr lang="en-US" altLang="en-US" sz="35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itchFamily="18" charset="0"/>
              </a:rPr>
              <a:t>5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itchFamily="18" charset="0"/>
              </a:rPr>
              <a:t>phần</a:t>
            </a:r>
            <a:r>
              <a:rPr lang="en-US" altLang="en-US" sz="35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itchFamily="18" charset="0"/>
              </a:rPr>
              <a:t>chục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itchFamily="18" charset="0"/>
              </a:rPr>
              <a:t>nghìn</a:t>
            </a:r>
            <a:r>
              <a:rPr lang="vi-VN" altLang="en-US" sz="3500" b="1" dirty="0" smtClean="0">
                <a:solidFill>
                  <a:srgbClr val="FF0000"/>
                </a:solidFill>
                <a:latin typeface="Times New Roman" pitchFamily="18" charset="0"/>
              </a:rPr>
              <a:t>.</a:t>
            </a:r>
            <a:endParaRPr lang="en-US" altLang="en-US" sz="35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54" name="Text Box 5"/>
          <p:cNvSpPr txBox="1">
            <a:spLocks noChangeArrowheads="1"/>
          </p:cNvSpPr>
          <p:nvPr/>
        </p:nvSpPr>
        <p:spPr bwMode="auto">
          <a:xfrm>
            <a:off x="4579710" y="2787387"/>
            <a:ext cx="2121173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3500" b="1" dirty="0" smtClean="0">
                <a:solidFill>
                  <a:srgbClr val="FF0000"/>
                </a:solidFill>
                <a:latin typeface="Times New Roman" pitchFamily="18" charset="0"/>
              </a:rPr>
              <a:t>0 </a:t>
            </a:r>
            <a:r>
              <a:rPr lang="vi-VN" altLang="en-US" sz="3500" b="1" dirty="0" smtClean="0">
                <a:solidFill>
                  <a:srgbClr val="FF0000"/>
                </a:solidFill>
                <a:latin typeface="Times New Roman" pitchFamily="18" charset="0"/>
              </a:rPr>
              <a:t>đơ</a:t>
            </a:r>
            <a:r>
              <a:rPr lang="en-US" altLang="en-US" sz="3500" b="1" dirty="0">
                <a:solidFill>
                  <a:srgbClr val="FF0000"/>
                </a:solidFill>
                <a:latin typeface="Times New Roman" pitchFamily="18" charset="0"/>
              </a:rPr>
              <a:t>n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itchFamily="18" charset="0"/>
              </a:rPr>
              <a:t>vị</a:t>
            </a:r>
            <a:r>
              <a:rPr lang="en-US" altLang="en-US" sz="3500" b="1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55" name="Text Box 8"/>
          <p:cNvSpPr txBox="1">
            <a:spLocks noChangeArrowheads="1"/>
          </p:cNvSpPr>
          <p:nvPr/>
        </p:nvSpPr>
        <p:spPr bwMode="auto">
          <a:xfrm>
            <a:off x="48146" y="4797152"/>
            <a:ext cx="8906046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 </a:t>
            </a:r>
            <a:r>
              <a:rPr lang="en-US" altLang="en-US" sz="3500" b="1" dirty="0" err="1">
                <a:latin typeface="Times New Roman" pitchFamily="18" charset="0"/>
              </a:rPr>
              <a:t>Số</a:t>
            </a:r>
            <a:r>
              <a:rPr lang="en-US" altLang="en-US" sz="3500" b="1" dirty="0">
                <a:latin typeface="Times New Roman" pitchFamily="18" charset="0"/>
              </a:rPr>
              <a:t> </a:t>
            </a:r>
            <a:r>
              <a:rPr lang="en-US" altLang="en-US" sz="3500" b="1" dirty="0" err="1">
                <a:latin typeface="Times New Roman" pitchFamily="18" charset="0"/>
              </a:rPr>
              <a:t>thập</a:t>
            </a:r>
            <a:r>
              <a:rPr lang="en-US" altLang="en-US" sz="3500" b="1" dirty="0">
                <a:latin typeface="Times New Roman" pitchFamily="18" charset="0"/>
              </a:rPr>
              <a:t> </a:t>
            </a:r>
            <a:r>
              <a:rPr lang="en-US" altLang="en-US" sz="3500" b="1" dirty="0" err="1">
                <a:latin typeface="Times New Roman" pitchFamily="18" charset="0"/>
              </a:rPr>
              <a:t>phân</a:t>
            </a:r>
            <a:r>
              <a:rPr lang="en-US" altLang="en-US" sz="3500" b="1" dirty="0">
                <a:latin typeface="Times New Roman" pitchFamily="18" charset="0"/>
              </a:rPr>
              <a:t> 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itchFamily="18" charset="0"/>
              </a:rPr>
              <a:t>0,1985 </a:t>
            </a:r>
            <a:r>
              <a:rPr lang="vi-VN" altLang="en-US" sz="3500" b="1" dirty="0">
                <a:latin typeface="Times New Roman" pitchFamily="18" charset="0"/>
              </a:rPr>
              <a:t>đ</a:t>
            </a:r>
            <a:r>
              <a:rPr lang="en-US" altLang="en-US" sz="3500" b="1" dirty="0" err="1">
                <a:latin typeface="Times New Roman" pitchFamily="18" charset="0"/>
              </a:rPr>
              <a:t>ọc</a:t>
            </a:r>
            <a:r>
              <a:rPr lang="en-US" altLang="en-US" sz="3500" b="1" dirty="0">
                <a:latin typeface="Times New Roman" pitchFamily="18" charset="0"/>
              </a:rPr>
              <a:t> </a:t>
            </a:r>
            <a:r>
              <a:rPr lang="en-US" altLang="en-US" sz="3500" b="1" dirty="0" err="1">
                <a:latin typeface="Times New Roman" pitchFamily="18" charset="0"/>
              </a:rPr>
              <a:t>là</a:t>
            </a:r>
            <a:r>
              <a:rPr lang="en-US" altLang="en-US" sz="3500" b="1" dirty="0">
                <a:latin typeface="Times New Roman" pitchFamily="18" charset="0"/>
              </a:rPr>
              <a:t>: </a:t>
            </a:r>
            <a:r>
              <a:rPr lang="en-US" altLang="en-US" sz="3500" b="1" dirty="0" err="1" smtClean="0">
                <a:latin typeface="Times New Roman" pitchFamily="18" charset="0"/>
              </a:rPr>
              <a:t>Không</a:t>
            </a:r>
            <a:r>
              <a:rPr lang="en-US" altLang="en-US" sz="3500" b="1" dirty="0" smtClean="0">
                <a:latin typeface="Times New Roman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itchFamily="18" charset="0"/>
              </a:rPr>
              <a:t>phẩy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itchFamily="18" charset="0"/>
              </a:rPr>
              <a:t>một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itchFamily="18" charset="0"/>
              </a:rPr>
              <a:t>nghìn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itchFamily="18" charset="0"/>
              </a:rPr>
              <a:t>chín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itchFamily="18" charset="0"/>
              </a:rPr>
              <a:t>tám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itchFamily="18" charset="0"/>
              </a:rPr>
              <a:t>mươi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itchFamily="18" charset="0"/>
              </a:rPr>
              <a:t>lăm</a:t>
            </a:r>
            <a:r>
              <a:rPr lang="vi-VN" altLang="en-US" sz="3500" b="1" dirty="0" smtClean="0">
                <a:solidFill>
                  <a:srgbClr val="FF0000"/>
                </a:solidFill>
                <a:latin typeface="Times New Roman" pitchFamily="18" charset="0"/>
              </a:rPr>
              <a:t>.</a:t>
            </a:r>
            <a:endParaRPr lang="en-US" altLang="en-US" sz="35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-60398" y="5778043"/>
            <a:ext cx="9145201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3500" b="1" dirty="0" err="1" smtClean="0">
                <a:latin typeface="Times New Roman" pitchFamily="18" charset="0"/>
              </a:rPr>
              <a:t>Không</a:t>
            </a:r>
            <a:r>
              <a:rPr lang="en-GB" altLang="en-US" sz="3500" b="1" dirty="0" smtClean="0">
                <a:latin typeface="Times New Roman" pitchFamily="18" charset="0"/>
              </a:rPr>
              <a:t> </a:t>
            </a:r>
            <a:r>
              <a:rPr lang="vi-VN" altLang="en-US" sz="3500" b="1" dirty="0" smtClean="0">
                <a:latin typeface="Times New Roman" pitchFamily="18" charset="0"/>
              </a:rPr>
              <a:t>đơ</a:t>
            </a:r>
            <a:r>
              <a:rPr lang="en-US" altLang="en-US" sz="3500" b="1" dirty="0">
                <a:latin typeface="Times New Roman" pitchFamily="18" charset="0"/>
              </a:rPr>
              <a:t>n </a:t>
            </a:r>
            <a:r>
              <a:rPr lang="en-US" altLang="en-US" sz="3500" b="1" dirty="0" err="1">
                <a:latin typeface="Times New Roman" pitchFamily="18" charset="0"/>
              </a:rPr>
              <a:t>vị</a:t>
            </a:r>
            <a:r>
              <a:rPr lang="vi-VN" altLang="en-US" sz="3500" b="1" dirty="0">
                <a:latin typeface="Times New Roman" pitchFamily="18" charset="0"/>
              </a:rPr>
              <a:t>, </a:t>
            </a:r>
            <a:r>
              <a:rPr lang="en-GB" altLang="en-US" sz="3500" b="1" dirty="0" err="1" smtClean="0">
                <a:latin typeface="Times New Roman" pitchFamily="18" charset="0"/>
              </a:rPr>
              <a:t>một</a:t>
            </a:r>
            <a:r>
              <a:rPr lang="en-GB" altLang="en-US" sz="3500" b="1" dirty="0" smtClean="0">
                <a:latin typeface="Times New Roman" pitchFamily="18" charset="0"/>
              </a:rPr>
              <a:t> </a:t>
            </a:r>
            <a:r>
              <a:rPr lang="en-US" altLang="en-US" sz="3500" b="1" dirty="0" err="1" smtClean="0">
                <a:latin typeface="Times New Roman" pitchFamily="18" charset="0"/>
              </a:rPr>
              <a:t>phần</a:t>
            </a:r>
            <a:r>
              <a:rPr lang="en-US" altLang="en-US" sz="3500" b="1" dirty="0" smtClean="0">
                <a:latin typeface="Times New Roman" pitchFamily="18" charset="0"/>
              </a:rPr>
              <a:t> </a:t>
            </a:r>
            <a:r>
              <a:rPr lang="en-US" altLang="en-US" sz="3500" b="1" dirty="0">
                <a:latin typeface="Times New Roman" pitchFamily="18" charset="0"/>
              </a:rPr>
              <a:t>m</a:t>
            </a:r>
            <a:r>
              <a:rPr lang="vi-VN" altLang="en-US" sz="3500" b="1" dirty="0">
                <a:latin typeface="Times New Roman" pitchFamily="18" charset="0"/>
              </a:rPr>
              <a:t>ư</a:t>
            </a:r>
            <a:r>
              <a:rPr lang="en-US" altLang="en-US" sz="3500" b="1" dirty="0" err="1">
                <a:latin typeface="Times New Roman" pitchFamily="18" charset="0"/>
              </a:rPr>
              <a:t>ời</a:t>
            </a:r>
            <a:r>
              <a:rPr lang="vi-VN" altLang="en-US" sz="3500" b="1" dirty="0">
                <a:latin typeface="Times New Roman" pitchFamily="18" charset="0"/>
              </a:rPr>
              <a:t>, </a:t>
            </a:r>
            <a:r>
              <a:rPr lang="en-GB" altLang="en-US" sz="3500" b="1" dirty="0" err="1" smtClean="0">
                <a:latin typeface="Times New Roman" pitchFamily="18" charset="0"/>
              </a:rPr>
              <a:t>chín</a:t>
            </a:r>
            <a:r>
              <a:rPr lang="en-GB" altLang="en-US" sz="3500" b="1" dirty="0" smtClean="0">
                <a:latin typeface="Times New Roman" pitchFamily="18" charset="0"/>
              </a:rPr>
              <a:t> </a:t>
            </a:r>
            <a:r>
              <a:rPr lang="en-GB" altLang="en-US" sz="3500" b="1" dirty="0" err="1" smtClean="0">
                <a:latin typeface="Times New Roman" pitchFamily="18" charset="0"/>
              </a:rPr>
              <a:t>phần</a:t>
            </a:r>
            <a:r>
              <a:rPr lang="en-GB" altLang="en-US" sz="3500" b="1" dirty="0" smtClean="0">
                <a:latin typeface="Times New Roman" pitchFamily="18" charset="0"/>
              </a:rPr>
              <a:t> </a:t>
            </a:r>
            <a:r>
              <a:rPr lang="en-GB" altLang="en-US" sz="3500" b="1" dirty="0" err="1" smtClean="0">
                <a:latin typeface="Times New Roman" pitchFamily="18" charset="0"/>
              </a:rPr>
              <a:t>trăm</a:t>
            </a:r>
            <a:r>
              <a:rPr lang="en-GB" altLang="en-US" sz="3500" b="1" dirty="0" smtClean="0">
                <a:latin typeface="Times New Roman" pitchFamily="18" charset="0"/>
              </a:rPr>
              <a:t>, </a:t>
            </a:r>
            <a:r>
              <a:rPr lang="en-GB" altLang="en-US" sz="3500" b="1" dirty="0" err="1" smtClean="0">
                <a:latin typeface="Times New Roman" pitchFamily="18" charset="0"/>
              </a:rPr>
              <a:t>tám</a:t>
            </a:r>
            <a:r>
              <a:rPr lang="en-GB" altLang="en-US" sz="3500" b="1" dirty="0" smtClean="0">
                <a:latin typeface="Times New Roman" pitchFamily="18" charset="0"/>
              </a:rPr>
              <a:t> </a:t>
            </a:r>
            <a:r>
              <a:rPr lang="en-US" altLang="en-US" sz="3500" b="1" dirty="0" err="1" smtClean="0">
                <a:latin typeface="Times New Roman" pitchFamily="18" charset="0"/>
              </a:rPr>
              <a:t>phần</a:t>
            </a:r>
            <a:r>
              <a:rPr lang="en-US" altLang="en-US" sz="3500" b="1" dirty="0" smtClean="0">
                <a:latin typeface="Times New Roman" pitchFamily="18" charset="0"/>
              </a:rPr>
              <a:t> </a:t>
            </a:r>
            <a:r>
              <a:rPr lang="en-US" altLang="en-US" sz="3500" b="1" dirty="0" err="1" smtClean="0">
                <a:latin typeface="Times New Roman" pitchFamily="18" charset="0"/>
              </a:rPr>
              <a:t>nghìn</a:t>
            </a:r>
            <a:r>
              <a:rPr lang="en-US" altLang="en-US" sz="3500" b="1" dirty="0" smtClean="0">
                <a:latin typeface="Times New Roman" pitchFamily="18" charset="0"/>
              </a:rPr>
              <a:t>, </a:t>
            </a:r>
            <a:r>
              <a:rPr lang="en-US" altLang="en-US" sz="3500" b="1" dirty="0" err="1" smtClean="0">
                <a:latin typeface="Times New Roman" pitchFamily="18" charset="0"/>
              </a:rPr>
              <a:t>năm</a:t>
            </a:r>
            <a:r>
              <a:rPr lang="en-US" altLang="en-US" sz="3500" b="1" dirty="0" smtClean="0">
                <a:latin typeface="Times New Roman" pitchFamily="18" charset="0"/>
              </a:rPr>
              <a:t> </a:t>
            </a:r>
            <a:r>
              <a:rPr lang="en-US" altLang="en-US" sz="3500" b="1" dirty="0" err="1" smtClean="0">
                <a:latin typeface="Times New Roman" pitchFamily="18" charset="0"/>
              </a:rPr>
              <a:t>phần</a:t>
            </a:r>
            <a:r>
              <a:rPr lang="en-US" altLang="en-US" sz="3500" b="1" dirty="0" smtClean="0">
                <a:latin typeface="Times New Roman" pitchFamily="18" charset="0"/>
              </a:rPr>
              <a:t> </a:t>
            </a:r>
            <a:r>
              <a:rPr lang="en-US" altLang="en-US" sz="3500" b="1" dirty="0" err="1" smtClean="0">
                <a:latin typeface="Times New Roman" pitchFamily="18" charset="0"/>
              </a:rPr>
              <a:t>chục</a:t>
            </a:r>
            <a:r>
              <a:rPr lang="en-US" altLang="en-US" sz="3500" b="1" dirty="0" smtClean="0">
                <a:latin typeface="Times New Roman" pitchFamily="18" charset="0"/>
              </a:rPr>
              <a:t> </a:t>
            </a:r>
            <a:r>
              <a:rPr lang="en-US" altLang="en-US" sz="3500" b="1" dirty="0" err="1" smtClean="0">
                <a:latin typeface="Times New Roman" pitchFamily="18" charset="0"/>
              </a:rPr>
              <a:t>nghìn</a:t>
            </a:r>
            <a:r>
              <a:rPr lang="vi-VN" altLang="en-US" sz="3500" b="1" dirty="0" smtClean="0">
                <a:latin typeface="Times New Roman" pitchFamily="18" charset="0"/>
              </a:rPr>
              <a:t>.</a:t>
            </a:r>
            <a:endParaRPr lang="en-US" altLang="en-US" sz="3500" b="1" dirty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vi-VN" altLang="en-US" sz="2800" b="1" dirty="0">
                <a:solidFill>
                  <a:srgbClr val="2B09F7"/>
                </a:solidFill>
                <a:latin typeface="Times New Roman" pitchFamily="18" charset="0"/>
              </a:rPr>
              <a:t> </a:t>
            </a:r>
            <a:endParaRPr lang="en-US" altLang="en-US" sz="2800" b="1" dirty="0">
              <a:solidFill>
                <a:srgbClr val="2B09F7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49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4" grpId="0"/>
      <p:bldP spid="55" grpId="0"/>
      <p:bldP spid="26" grpId="0"/>
      <p:bldP spid="26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45532" y="188640"/>
            <a:ext cx="9047439" cy="5978560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3500000" scaled="1"/>
            <a:tileRect/>
          </a:gradFill>
          <a:ln w="9525">
            <a:solidFill>
              <a:srgbClr val="2B09F7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500" b="1" dirty="0" smtClean="0">
                <a:solidFill>
                  <a:srgbClr val="2B09F7"/>
                </a:solidFill>
                <a:latin typeface="Times New Roman" pitchFamily="18" charset="0"/>
              </a:rPr>
              <a:t>  </a:t>
            </a:r>
            <a:r>
              <a:rPr lang="en-US" altLang="en-US" sz="4500" b="1" dirty="0" err="1" smtClean="0">
                <a:latin typeface="Times New Roman" pitchFamily="18" charset="0"/>
              </a:rPr>
              <a:t>Muốn</a:t>
            </a:r>
            <a:r>
              <a:rPr lang="en-US" altLang="en-US" sz="4500" b="1" dirty="0" smtClean="0">
                <a:latin typeface="Times New Roman" pitchFamily="18" charset="0"/>
              </a:rPr>
              <a:t> </a:t>
            </a:r>
            <a:r>
              <a:rPr lang="vi-VN" altLang="en-US" sz="4500" b="1" dirty="0" smtClean="0">
                <a:latin typeface="Times New Roman" pitchFamily="18" charset="0"/>
              </a:rPr>
              <a:t>đ</a:t>
            </a:r>
            <a:r>
              <a:rPr lang="en-US" altLang="en-US" sz="4500" b="1" dirty="0" err="1" smtClean="0">
                <a:latin typeface="Times New Roman" pitchFamily="18" charset="0"/>
              </a:rPr>
              <a:t>ọc</a:t>
            </a:r>
            <a:r>
              <a:rPr lang="en-US" altLang="en-US" sz="4500" b="1" dirty="0" smtClean="0">
                <a:latin typeface="Times New Roman" pitchFamily="18" charset="0"/>
              </a:rPr>
              <a:t> </a:t>
            </a:r>
            <a:r>
              <a:rPr lang="vi-VN" altLang="en-US" sz="4500" b="1" dirty="0" smtClean="0">
                <a:latin typeface="Times New Roman" pitchFamily="18" charset="0"/>
              </a:rPr>
              <a:t>một </a:t>
            </a:r>
            <a:r>
              <a:rPr lang="en-US" altLang="en-US" sz="4500" b="1" dirty="0" err="1" smtClean="0">
                <a:latin typeface="Times New Roman" pitchFamily="18" charset="0"/>
              </a:rPr>
              <a:t>số</a:t>
            </a:r>
            <a:r>
              <a:rPr lang="en-US" altLang="en-US" sz="4500" b="1" dirty="0" smtClean="0">
                <a:latin typeface="Times New Roman" pitchFamily="18" charset="0"/>
              </a:rPr>
              <a:t> </a:t>
            </a:r>
            <a:r>
              <a:rPr lang="en-US" altLang="en-US" sz="4500" b="1" dirty="0" err="1" smtClean="0">
                <a:latin typeface="Times New Roman" pitchFamily="18" charset="0"/>
              </a:rPr>
              <a:t>thập</a:t>
            </a:r>
            <a:r>
              <a:rPr lang="en-US" altLang="en-US" sz="4500" b="1" dirty="0" smtClean="0">
                <a:latin typeface="Times New Roman" pitchFamily="18" charset="0"/>
              </a:rPr>
              <a:t> </a:t>
            </a:r>
            <a:r>
              <a:rPr lang="en-US" altLang="en-US" sz="4500" b="1" dirty="0" err="1" smtClean="0">
                <a:latin typeface="Times New Roman" pitchFamily="18" charset="0"/>
              </a:rPr>
              <a:t>phân</a:t>
            </a:r>
            <a:r>
              <a:rPr lang="en-US" altLang="en-US" sz="4500" b="1" dirty="0" smtClean="0">
                <a:latin typeface="Times New Roman" pitchFamily="18" charset="0"/>
              </a:rPr>
              <a:t>, ta </a:t>
            </a:r>
            <a:r>
              <a:rPr lang="vi-VN" altLang="en-US" sz="4500" b="1" dirty="0" smtClean="0">
                <a:latin typeface="Times New Roman" pitchFamily="18" charset="0"/>
              </a:rPr>
              <a:t>đ</a:t>
            </a:r>
            <a:r>
              <a:rPr lang="en-US" altLang="en-US" sz="4500" b="1" dirty="0" err="1" smtClean="0">
                <a:latin typeface="Times New Roman" pitchFamily="18" charset="0"/>
              </a:rPr>
              <a:t>ọc</a:t>
            </a:r>
            <a:r>
              <a:rPr lang="en-US" altLang="en-US" sz="4500" b="1" dirty="0" smtClean="0">
                <a:latin typeface="Times New Roman" pitchFamily="18" charset="0"/>
              </a:rPr>
              <a:t> </a:t>
            </a:r>
            <a:r>
              <a:rPr lang="en-US" altLang="en-US" sz="4500" b="1" dirty="0" err="1" smtClean="0">
                <a:latin typeface="Times New Roman" pitchFamily="18" charset="0"/>
              </a:rPr>
              <a:t>lần</a:t>
            </a:r>
            <a:r>
              <a:rPr lang="en-US" altLang="en-US" sz="4500" b="1" dirty="0" smtClean="0">
                <a:latin typeface="Times New Roman" pitchFamily="18" charset="0"/>
              </a:rPr>
              <a:t> l</a:t>
            </a:r>
            <a:r>
              <a:rPr lang="vi-VN" altLang="en-US" sz="4500" b="1" dirty="0" smtClean="0">
                <a:latin typeface="Times New Roman" pitchFamily="18" charset="0"/>
              </a:rPr>
              <a:t>ư</a:t>
            </a:r>
            <a:r>
              <a:rPr lang="en-US" altLang="en-US" sz="4500" b="1" dirty="0" err="1" smtClean="0">
                <a:latin typeface="Times New Roman" pitchFamily="18" charset="0"/>
              </a:rPr>
              <a:t>ợt</a:t>
            </a:r>
            <a:r>
              <a:rPr lang="en-US" altLang="en-US" sz="4500" b="1" dirty="0" smtClean="0">
                <a:latin typeface="Times New Roman" pitchFamily="18" charset="0"/>
              </a:rPr>
              <a:t> </a:t>
            </a:r>
            <a:r>
              <a:rPr lang="en-US" altLang="en-US" sz="4500" b="1" dirty="0" err="1" smtClean="0">
                <a:latin typeface="Times New Roman" pitchFamily="18" charset="0"/>
              </a:rPr>
              <a:t>từ</a:t>
            </a:r>
            <a:r>
              <a:rPr lang="en-US" altLang="en-US" sz="4500" b="1" dirty="0" smtClean="0">
                <a:latin typeface="Times New Roman" pitchFamily="18" charset="0"/>
              </a:rPr>
              <a:t> </a:t>
            </a:r>
            <a:r>
              <a:rPr lang="en-US" altLang="en-US" sz="4500" b="1" dirty="0" err="1" smtClean="0">
                <a:latin typeface="Times New Roman" pitchFamily="18" charset="0"/>
              </a:rPr>
              <a:t>hàng</a:t>
            </a:r>
            <a:r>
              <a:rPr lang="en-US" altLang="en-US" sz="4500" b="1" dirty="0" smtClean="0">
                <a:latin typeface="Times New Roman" pitchFamily="18" charset="0"/>
              </a:rPr>
              <a:t> </a:t>
            </a:r>
            <a:r>
              <a:rPr lang="en-US" altLang="en-US" sz="4500" b="1" dirty="0" err="1" smtClean="0">
                <a:latin typeface="Times New Roman" pitchFamily="18" charset="0"/>
              </a:rPr>
              <a:t>cao</a:t>
            </a:r>
            <a:r>
              <a:rPr lang="en-US" altLang="en-US" sz="4500" b="1" dirty="0" smtClean="0">
                <a:latin typeface="Times New Roman" pitchFamily="18" charset="0"/>
              </a:rPr>
              <a:t> </a:t>
            </a:r>
            <a:r>
              <a:rPr lang="vi-VN" altLang="en-US" sz="4500" b="1" dirty="0" smtClean="0">
                <a:latin typeface="Times New Roman" pitchFamily="18" charset="0"/>
              </a:rPr>
              <a:t>đ</a:t>
            </a:r>
            <a:r>
              <a:rPr lang="en-US" altLang="en-US" sz="4500" b="1" dirty="0" err="1" smtClean="0">
                <a:latin typeface="Times New Roman" pitchFamily="18" charset="0"/>
              </a:rPr>
              <a:t>ến</a:t>
            </a:r>
            <a:r>
              <a:rPr lang="en-US" altLang="en-US" sz="4500" b="1" dirty="0" smtClean="0">
                <a:latin typeface="Times New Roman" pitchFamily="18" charset="0"/>
              </a:rPr>
              <a:t> </a:t>
            </a:r>
            <a:r>
              <a:rPr lang="en-US" altLang="en-US" sz="4500" b="1" dirty="0" err="1" smtClean="0">
                <a:latin typeface="Times New Roman" pitchFamily="18" charset="0"/>
              </a:rPr>
              <a:t>hàng</a:t>
            </a:r>
            <a:r>
              <a:rPr lang="en-US" altLang="en-US" sz="4500" b="1" dirty="0" smtClean="0">
                <a:latin typeface="Times New Roman" pitchFamily="18" charset="0"/>
              </a:rPr>
              <a:t> </a:t>
            </a:r>
            <a:r>
              <a:rPr lang="en-US" altLang="en-US" sz="4500" b="1" dirty="0" err="1" smtClean="0">
                <a:latin typeface="Times New Roman" pitchFamily="18" charset="0"/>
              </a:rPr>
              <a:t>thấp</a:t>
            </a:r>
            <a:r>
              <a:rPr lang="en-US" altLang="en-US" sz="4500" b="1" dirty="0" smtClean="0">
                <a:latin typeface="Times New Roman" pitchFamily="18" charset="0"/>
              </a:rPr>
              <a:t>: </a:t>
            </a:r>
            <a:r>
              <a:rPr lang="en-US" altLang="en-US" sz="4500" b="1" dirty="0" err="1" smtClean="0">
                <a:latin typeface="Times New Roman" pitchFamily="18" charset="0"/>
              </a:rPr>
              <a:t>tr</a:t>
            </a:r>
            <a:r>
              <a:rPr lang="vi-VN" altLang="en-US" sz="4500" b="1" dirty="0" smtClean="0">
                <a:latin typeface="Times New Roman" pitchFamily="18" charset="0"/>
              </a:rPr>
              <a:t>ư</a:t>
            </a:r>
            <a:r>
              <a:rPr lang="en-US" altLang="en-US" sz="4500" b="1" dirty="0" err="1" smtClean="0">
                <a:latin typeface="Times New Roman" pitchFamily="18" charset="0"/>
              </a:rPr>
              <a:t>ớc</a:t>
            </a:r>
            <a:r>
              <a:rPr lang="en-US" altLang="en-US" sz="4500" b="1" dirty="0" smtClean="0">
                <a:latin typeface="Times New Roman" pitchFamily="18" charset="0"/>
              </a:rPr>
              <a:t> </a:t>
            </a:r>
            <a:r>
              <a:rPr lang="en-US" altLang="en-US" sz="4500" b="1" dirty="0" err="1" smtClean="0">
                <a:latin typeface="Times New Roman" pitchFamily="18" charset="0"/>
              </a:rPr>
              <a:t>hết</a:t>
            </a:r>
            <a:r>
              <a:rPr lang="en-US" altLang="en-US" sz="4500" b="1" dirty="0" smtClean="0">
                <a:latin typeface="Times New Roman" pitchFamily="18" charset="0"/>
              </a:rPr>
              <a:t> </a:t>
            </a:r>
            <a:r>
              <a:rPr lang="vi-VN" altLang="en-US" sz="4500" b="1" dirty="0" smtClean="0">
                <a:latin typeface="Times New Roman" pitchFamily="18" charset="0"/>
              </a:rPr>
              <a:t>đ</a:t>
            </a:r>
            <a:r>
              <a:rPr lang="en-US" altLang="en-US" sz="4500" b="1" dirty="0" err="1" smtClean="0">
                <a:latin typeface="Times New Roman" pitchFamily="18" charset="0"/>
              </a:rPr>
              <a:t>ọc</a:t>
            </a:r>
            <a:r>
              <a:rPr lang="en-US" altLang="en-US" sz="4500" b="1" dirty="0" smtClean="0">
                <a:latin typeface="Times New Roman" pitchFamily="18" charset="0"/>
              </a:rPr>
              <a:t> </a:t>
            </a:r>
            <a:r>
              <a:rPr lang="en-US" altLang="en-US" sz="4500" b="1" dirty="0" err="1" smtClean="0">
                <a:latin typeface="Times New Roman" pitchFamily="18" charset="0"/>
              </a:rPr>
              <a:t>phần</a:t>
            </a:r>
            <a:r>
              <a:rPr lang="en-US" altLang="en-US" sz="4500" b="1" dirty="0" smtClean="0">
                <a:latin typeface="Times New Roman" pitchFamily="18" charset="0"/>
              </a:rPr>
              <a:t> </a:t>
            </a:r>
            <a:r>
              <a:rPr lang="en-US" altLang="en-US" sz="4500" b="1" dirty="0" err="1" smtClean="0">
                <a:latin typeface="Times New Roman" pitchFamily="18" charset="0"/>
              </a:rPr>
              <a:t>nguyên</a:t>
            </a:r>
            <a:r>
              <a:rPr lang="en-US" altLang="en-US" sz="4500" b="1" dirty="0" smtClean="0">
                <a:latin typeface="Times New Roman" pitchFamily="18" charset="0"/>
              </a:rPr>
              <a:t>, </a:t>
            </a:r>
            <a:r>
              <a:rPr lang="vi-VN" altLang="en-US" sz="4500" b="1" dirty="0" smtClean="0">
                <a:latin typeface="Times New Roman" pitchFamily="18" charset="0"/>
              </a:rPr>
              <a:t>đ</a:t>
            </a:r>
            <a:r>
              <a:rPr lang="en-US" altLang="en-US" sz="4500" b="1" dirty="0" err="1" smtClean="0">
                <a:latin typeface="Times New Roman" pitchFamily="18" charset="0"/>
              </a:rPr>
              <a:t>ọc</a:t>
            </a:r>
            <a:r>
              <a:rPr lang="en-US" altLang="en-US" sz="4500" b="1" dirty="0" smtClean="0">
                <a:latin typeface="Times New Roman" pitchFamily="18" charset="0"/>
              </a:rPr>
              <a:t> </a:t>
            </a:r>
            <a:r>
              <a:rPr lang="en-US" altLang="en-US" sz="4500" b="1" dirty="0" err="1" smtClean="0">
                <a:latin typeface="Times New Roman" pitchFamily="18" charset="0"/>
              </a:rPr>
              <a:t>dấu</a:t>
            </a:r>
            <a:r>
              <a:rPr lang="en-US" altLang="en-US" sz="4500" b="1" dirty="0" smtClean="0">
                <a:latin typeface="Times New Roman" pitchFamily="18" charset="0"/>
              </a:rPr>
              <a:t> “</a:t>
            </a:r>
            <a:r>
              <a:rPr lang="en-US" altLang="en-US" sz="4500" b="1" dirty="0" err="1" smtClean="0">
                <a:latin typeface="Times New Roman" pitchFamily="18" charset="0"/>
              </a:rPr>
              <a:t>phẩy</a:t>
            </a:r>
            <a:r>
              <a:rPr lang="en-US" altLang="en-US" sz="4500" b="1" dirty="0" smtClean="0">
                <a:latin typeface="Times New Roman" pitchFamily="18" charset="0"/>
              </a:rPr>
              <a:t>”, </a:t>
            </a:r>
            <a:r>
              <a:rPr lang="en-US" altLang="en-US" sz="4500" b="1" dirty="0" err="1" smtClean="0">
                <a:latin typeface="Times New Roman" pitchFamily="18" charset="0"/>
              </a:rPr>
              <a:t>sau</a:t>
            </a:r>
            <a:r>
              <a:rPr lang="en-US" altLang="en-US" sz="4500" b="1" dirty="0" smtClean="0">
                <a:latin typeface="Times New Roman" pitchFamily="18" charset="0"/>
              </a:rPr>
              <a:t> </a:t>
            </a:r>
            <a:r>
              <a:rPr lang="vi-VN" altLang="en-US" sz="4500" b="1" dirty="0" smtClean="0">
                <a:latin typeface="Times New Roman" pitchFamily="18" charset="0"/>
              </a:rPr>
              <a:t>đ</a:t>
            </a:r>
            <a:r>
              <a:rPr lang="en-US" altLang="en-US" sz="4500" b="1" dirty="0" smtClean="0">
                <a:latin typeface="Times New Roman" pitchFamily="18" charset="0"/>
              </a:rPr>
              <a:t>ó </a:t>
            </a:r>
            <a:r>
              <a:rPr lang="vi-VN" altLang="en-US" sz="4500" b="1" dirty="0" smtClean="0">
                <a:latin typeface="Times New Roman" pitchFamily="18" charset="0"/>
              </a:rPr>
              <a:t>đ</a:t>
            </a:r>
            <a:r>
              <a:rPr lang="en-US" altLang="en-US" sz="4500" b="1" dirty="0" err="1" smtClean="0">
                <a:latin typeface="Times New Roman" pitchFamily="18" charset="0"/>
              </a:rPr>
              <a:t>ọc</a:t>
            </a:r>
            <a:r>
              <a:rPr lang="en-US" altLang="en-US" sz="4500" b="1" dirty="0" smtClean="0">
                <a:latin typeface="Times New Roman" pitchFamily="18" charset="0"/>
              </a:rPr>
              <a:t> </a:t>
            </a:r>
            <a:r>
              <a:rPr lang="en-US" altLang="en-US" sz="4500" b="1" dirty="0" err="1" smtClean="0">
                <a:latin typeface="Times New Roman" pitchFamily="18" charset="0"/>
              </a:rPr>
              <a:t>phần</a:t>
            </a:r>
            <a:r>
              <a:rPr lang="en-US" altLang="en-US" sz="4500" b="1" dirty="0" smtClean="0">
                <a:latin typeface="Times New Roman" pitchFamily="18" charset="0"/>
              </a:rPr>
              <a:t> </a:t>
            </a:r>
            <a:r>
              <a:rPr lang="en-US" altLang="en-US" sz="4500" b="1" dirty="0" err="1" smtClean="0">
                <a:latin typeface="Times New Roman" pitchFamily="18" charset="0"/>
              </a:rPr>
              <a:t>thập</a:t>
            </a:r>
            <a:r>
              <a:rPr lang="en-US" altLang="en-US" sz="4500" b="1" dirty="0" smtClean="0">
                <a:latin typeface="Times New Roman" pitchFamily="18" charset="0"/>
              </a:rPr>
              <a:t> </a:t>
            </a:r>
            <a:r>
              <a:rPr lang="en-US" altLang="en-US" sz="4500" b="1" dirty="0" err="1" smtClean="0">
                <a:latin typeface="Times New Roman" pitchFamily="18" charset="0"/>
              </a:rPr>
              <a:t>phân</a:t>
            </a:r>
            <a:r>
              <a:rPr lang="en-US" altLang="en-US" sz="4500" b="1" dirty="0" smtClean="0">
                <a:latin typeface="Times New Roman" pitchFamily="18" charset="0"/>
              </a:rPr>
              <a:t>. </a:t>
            </a:r>
            <a:endParaRPr lang="vi-VN" altLang="en-US" sz="4500" b="1" dirty="0">
              <a:latin typeface="Times New Roman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en-US" altLang="en-US" sz="4500" b="1" dirty="0" err="1">
                <a:latin typeface="Times New Roman" pitchFamily="18" charset="0"/>
              </a:rPr>
              <a:t>Muốn</a:t>
            </a:r>
            <a:r>
              <a:rPr lang="en-US" altLang="en-US" sz="4500" b="1" dirty="0">
                <a:latin typeface="Times New Roman" pitchFamily="18" charset="0"/>
              </a:rPr>
              <a:t> </a:t>
            </a:r>
            <a:r>
              <a:rPr lang="en-US" altLang="en-US" sz="4500" b="1" dirty="0" err="1">
                <a:latin typeface="Times New Roman" pitchFamily="18" charset="0"/>
              </a:rPr>
              <a:t>viết</a:t>
            </a:r>
            <a:r>
              <a:rPr lang="en-US" altLang="en-US" sz="4500" b="1" dirty="0">
                <a:latin typeface="Times New Roman" pitchFamily="18" charset="0"/>
              </a:rPr>
              <a:t> </a:t>
            </a:r>
            <a:r>
              <a:rPr lang="vi-VN" altLang="en-US" sz="4500" b="1" dirty="0">
                <a:latin typeface="Times New Roman" pitchFamily="18" charset="0"/>
              </a:rPr>
              <a:t>một </a:t>
            </a:r>
            <a:r>
              <a:rPr lang="en-US" altLang="en-US" sz="4500" b="1" dirty="0" err="1">
                <a:latin typeface="Times New Roman" pitchFamily="18" charset="0"/>
              </a:rPr>
              <a:t>số</a:t>
            </a:r>
            <a:r>
              <a:rPr lang="en-US" altLang="en-US" sz="4500" b="1" dirty="0">
                <a:latin typeface="Times New Roman" pitchFamily="18" charset="0"/>
              </a:rPr>
              <a:t> </a:t>
            </a:r>
            <a:r>
              <a:rPr lang="en-US" altLang="en-US" sz="4500" b="1" dirty="0" err="1">
                <a:latin typeface="Times New Roman" pitchFamily="18" charset="0"/>
              </a:rPr>
              <a:t>thập</a:t>
            </a:r>
            <a:r>
              <a:rPr lang="en-US" altLang="en-US" sz="4500" b="1" dirty="0">
                <a:latin typeface="Times New Roman" pitchFamily="18" charset="0"/>
              </a:rPr>
              <a:t> </a:t>
            </a:r>
            <a:r>
              <a:rPr lang="en-US" altLang="en-US" sz="4500" b="1" dirty="0" err="1">
                <a:latin typeface="Times New Roman" pitchFamily="18" charset="0"/>
              </a:rPr>
              <a:t>phân</a:t>
            </a:r>
            <a:r>
              <a:rPr lang="en-US" altLang="en-US" sz="4500" b="1" dirty="0">
                <a:latin typeface="Times New Roman" pitchFamily="18" charset="0"/>
              </a:rPr>
              <a:t>, ta </a:t>
            </a:r>
            <a:r>
              <a:rPr lang="en-US" altLang="en-US" sz="4500" b="1" dirty="0" err="1">
                <a:latin typeface="Times New Roman" pitchFamily="18" charset="0"/>
              </a:rPr>
              <a:t>viết</a:t>
            </a:r>
            <a:r>
              <a:rPr lang="en-US" altLang="en-US" sz="4500" b="1" dirty="0">
                <a:latin typeface="Times New Roman" pitchFamily="18" charset="0"/>
              </a:rPr>
              <a:t> </a:t>
            </a:r>
            <a:r>
              <a:rPr lang="en-US" altLang="en-US" sz="4500" b="1" dirty="0" err="1">
                <a:latin typeface="Times New Roman" pitchFamily="18" charset="0"/>
              </a:rPr>
              <a:t>lần</a:t>
            </a:r>
            <a:r>
              <a:rPr lang="en-US" altLang="en-US" sz="4500" b="1" dirty="0">
                <a:latin typeface="Times New Roman" pitchFamily="18" charset="0"/>
              </a:rPr>
              <a:t> l</a:t>
            </a:r>
            <a:r>
              <a:rPr lang="vi-VN" altLang="en-US" sz="4500" b="1" dirty="0">
                <a:latin typeface="Times New Roman" pitchFamily="18" charset="0"/>
              </a:rPr>
              <a:t>ư</a:t>
            </a:r>
            <a:r>
              <a:rPr lang="en-US" altLang="en-US" sz="4500" b="1" dirty="0" err="1">
                <a:latin typeface="Times New Roman" pitchFamily="18" charset="0"/>
              </a:rPr>
              <a:t>ợt</a:t>
            </a:r>
            <a:r>
              <a:rPr lang="en-US" altLang="en-US" sz="4500" b="1" dirty="0">
                <a:latin typeface="Times New Roman" pitchFamily="18" charset="0"/>
              </a:rPr>
              <a:t> </a:t>
            </a:r>
            <a:r>
              <a:rPr lang="en-US" altLang="en-US" sz="4500" b="1" dirty="0" err="1">
                <a:latin typeface="Times New Roman" pitchFamily="18" charset="0"/>
              </a:rPr>
              <a:t>từ</a:t>
            </a:r>
            <a:r>
              <a:rPr lang="en-US" altLang="en-US" sz="4500" b="1" dirty="0">
                <a:latin typeface="Times New Roman" pitchFamily="18" charset="0"/>
              </a:rPr>
              <a:t> </a:t>
            </a:r>
            <a:r>
              <a:rPr lang="en-US" altLang="en-US" sz="4500" b="1" dirty="0" err="1">
                <a:latin typeface="Times New Roman" pitchFamily="18" charset="0"/>
              </a:rPr>
              <a:t>hàng</a:t>
            </a:r>
            <a:r>
              <a:rPr lang="en-US" altLang="en-US" sz="4500" b="1" dirty="0">
                <a:latin typeface="Times New Roman" pitchFamily="18" charset="0"/>
              </a:rPr>
              <a:t> </a:t>
            </a:r>
            <a:r>
              <a:rPr lang="en-US" altLang="en-US" sz="4500" b="1" dirty="0" err="1">
                <a:latin typeface="Times New Roman" pitchFamily="18" charset="0"/>
              </a:rPr>
              <a:t>cao</a:t>
            </a:r>
            <a:r>
              <a:rPr lang="en-US" altLang="en-US" sz="4500" b="1" dirty="0">
                <a:latin typeface="Times New Roman" pitchFamily="18" charset="0"/>
              </a:rPr>
              <a:t> </a:t>
            </a:r>
            <a:r>
              <a:rPr lang="vi-VN" altLang="en-US" sz="4500" b="1" dirty="0">
                <a:latin typeface="Times New Roman" pitchFamily="18" charset="0"/>
              </a:rPr>
              <a:t>đ</a:t>
            </a:r>
            <a:r>
              <a:rPr lang="en-US" altLang="en-US" sz="4500" b="1" dirty="0" err="1">
                <a:latin typeface="Times New Roman" pitchFamily="18" charset="0"/>
              </a:rPr>
              <a:t>ến</a:t>
            </a:r>
            <a:r>
              <a:rPr lang="en-US" altLang="en-US" sz="4500" b="1" dirty="0">
                <a:latin typeface="Times New Roman" pitchFamily="18" charset="0"/>
              </a:rPr>
              <a:t> </a:t>
            </a:r>
            <a:r>
              <a:rPr lang="en-US" altLang="en-US" sz="4500" b="1" dirty="0" err="1">
                <a:latin typeface="Times New Roman" pitchFamily="18" charset="0"/>
              </a:rPr>
              <a:t>hàng</a:t>
            </a:r>
            <a:r>
              <a:rPr lang="en-US" altLang="en-US" sz="4500" b="1" dirty="0">
                <a:latin typeface="Times New Roman" pitchFamily="18" charset="0"/>
              </a:rPr>
              <a:t> </a:t>
            </a:r>
            <a:r>
              <a:rPr lang="en-US" altLang="en-US" sz="4500" b="1" dirty="0" err="1">
                <a:latin typeface="Times New Roman" pitchFamily="18" charset="0"/>
              </a:rPr>
              <a:t>thấp</a:t>
            </a:r>
            <a:r>
              <a:rPr lang="en-US" altLang="en-US" sz="4500" b="1" dirty="0">
                <a:latin typeface="Times New Roman" pitchFamily="18" charset="0"/>
              </a:rPr>
              <a:t>: </a:t>
            </a:r>
            <a:r>
              <a:rPr lang="en-US" altLang="en-US" sz="4500" b="1" dirty="0" err="1">
                <a:latin typeface="Times New Roman" pitchFamily="18" charset="0"/>
              </a:rPr>
              <a:t>tr</a:t>
            </a:r>
            <a:r>
              <a:rPr lang="vi-VN" altLang="en-US" sz="4500" b="1" dirty="0">
                <a:latin typeface="Times New Roman" pitchFamily="18" charset="0"/>
              </a:rPr>
              <a:t>ư</a:t>
            </a:r>
            <a:r>
              <a:rPr lang="en-US" altLang="en-US" sz="4500" b="1" dirty="0" err="1">
                <a:latin typeface="Times New Roman" pitchFamily="18" charset="0"/>
              </a:rPr>
              <a:t>ớc</a:t>
            </a:r>
            <a:r>
              <a:rPr lang="en-US" altLang="en-US" sz="4500" b="1" dirty="0">
                <a:latin typeface="Times New Roman" pitchFamily="18" charset="0"/>
              </a:rPr>
              <a:t> </a:t>
            </a:r>
            <a:r>
              <a:rPr lang="en-US" altLang="en-US" sz="4500" b="1" dirty="0" err="1">
                <a:latin typeface="Times New Roman" pitchFamily="18" charset="0"/>
              </a:rPr>
              <a:t>hết</a:t>
            </a:r>
            <a:r>
              <a:rPr lang="en-US" altLang="en-US" sz="4500" b="1" dirty="0">
                <a:latin typeface="Times New Roman" pitchFamily="18" charset="0"/>
              </a:rPr>
              <a:t> </a:t>
            </a:r>
            <a:r>
              <a:rPr lang="en-US" altLang="en-US" sz="4500" b="1" dirty="0" err="1">
                <a:latin typeface="Times New Roman" pitchFamily="18" charset="0"/>
              </a:rPr>
              <a:t>viết</a:t>
            </a:r>
            <a:r>
              <a:rPr lang="en-US" altLang="en-US" sz="4500" b="1" dirty="0">
                <a:latin typeface="Times New Roman" pitchFamily="18" charset="0"/>
              </a:rPr>
              <a:t> </a:t>
            </a:r>
            <a:r>
              <a:rPr lang="en-US" altLang="en-US" sz="4500" b="1" dirty="0" err="1">
                <a:latin typeface="Times New Roman" pitchFamily="18" charset="0"/>
              </a:rPr>
              <a:t>phần</a:t>
            </a:r>
            <a:r>
              <a:rPr lang="en-US" altLang="en-US" sz="4500" b="1" dirty="0">
                <a:latin typeface="Times New Roman" pitchFamily="18" charset="0"/>
              </a:rPr>
              <a:t> </a:t>
            </a:r>
            <a:r>
              <a:rPr lang="en-US" altLang="en-US" sz="4500" b="1" dirty="0" err="1">
                <a:latin typeface="Times New Roman" pitchFamily="18" charset="0"/>
              </a:rPr>
              <a:t>nguyên</a:t>
            </a:r>
            <a:r>
              <a:rPr lang="en-US" altLang="en-US" sz="4500" b="1" dirty="0">
                <a:latin typeface="Times New Roman" pitchFamily="18" charset="0"/>
              </a:rPr>
              <a:t>, </a:t>
            </a:r>
            <a:r>
              <a:rPr lang="en-US" altLang="en-US" sz="4500" b="1" dirty="0" err="1">
                <a:latin typeface="Times New Roman" pitchFamily="18" charset="0"/>
              </a:rPr>
              <a:t>viết</a:t>
            </a:r>
            <a:r>
              <a:rPr lang="en-US" altLang="en-US" sz="4500" b="1" dirty="0">
                <a:latin typeface="Times New Roman" pitchFamily="18" charset="0"/>
              </a:rPr>
              <a:t> </a:t>
            </a:r>
            <a:r>
              <a:rPr lang="en-US" altLang="en-US" sz="4500" b="1" dirty="0" err="1">
                <a:latin typeface="Times New Roman" pitchFamily="18" charset="0"/>
              </a:rPr>
              <a:t>dấu</a:t>
            </a:r>
            <a:r>
              <a:rPr lang="en-US" altLang="en-US" sz="4500" b="1" dirty="0">
                <a:latin typeface="Times New Roman" pitchFamily="18" charset="0"/>
              </a:rPr>
              <a:t> “</a:t>
            </a:r>
            <a:r>
              <a:rPr lang="en-US" altLang="en-US" sz="4500" b="1" dirty="0" err="1">
                <a:latin typeface="Times New Roman" pitchFamily="18" charset="0"/>
              </a:rPr>
              <a:t>phẩy</a:t>
            </a:r>
            <a:r>
              <a:rPr lang="en-US" altLang="en-US" sz="4500" b="1" dirty="0">
                <a:latin typeface="Times New Roman" pitchFamily="18" charset="0"/>
              </a:rPr>
              <a:t>”, </a:t>
            </a:r>
            <a:r>
              <a:rPr lang="en-US" altLang="en-US" sz="4500" b="1" dirty="0" err="1">
                <a:latin typeface="Times New Roman" pitchFamily="18" charset="0"/>
              </a:rPr>
              <a:t>sau</a:t>
            </a:r>
            <a:r>
              <a:rPr lang="en-US" altLang="en-US" sz="4500" b="1" dirty="0">
                <a:latin typeface="Times New Roman" pitchFamily="18" charset="0"/>
              </a:rPr>
              <a:t> </a:t>
            </a:r>
            <a:r>
              <a:rPr lang="vi-VN" altLang="en-US" sz="4500" b="1" dirty="0">
                <a:latin typeface="Times New Roman" pitchFamily="18" charset="0"/>
              </a:rPr>
              <a:t>đ</a:t>
            </a:r>
            <a:r>
              <a:rPr lang="en-US" altLang="en-US" sz="4500" b="1" dirty="0">
                <a:latin typeface="Times New Roman" pitchFamily="18" charset="0"/>
              </a:rPr>
              <a:t>ó </a:t>
            </a:r>
            <a:r>
              <a:rPr lang="en-US" altLang="en-US" sz="4500" b="1" dirty="0" err="1">
                <a:latin typeface="Times New Roman" pitchFamily="18" charset="0"/>
              </a:rPr>
              <a:t>viết</a:t>
            </a:r>
            <a:r>
              <a:rPr lang="en-US" altLang="en-US" sz="4500" b="1" dirty="0">
                <a:latin typeface="Times New Roman" pitchFamily="18" charset="0"/>
              </a:rPr>
              <a:t> </a:t>
            </a:r>
            <a:r>
              <a:rPr lang="en-US" altLang="en-US" sz="4500" b="1" dirty="0" err="1">
                <a:latin typeface="Times New Roman" pitchFamily="18" charset="0"/>
              </a:rPr>
              <a:t>phần</a:t>
            </a:r>
            <a:r>
              <a:rPr lang="en-US" altLang="en-US" sz="4500" b="1" dirty="0">
                <a:latin typeface="Times New Roman" pitchFamily="18" charset="0"/>
              </a:rPr>
              <a:t> </a:t>
            </a:r>
            <a:r>
              <a:rPr lang="en-US" altLang="en-US" sz="4500" b="1" dirty="0" err="1">
                <a:latin typeface="Times New Roman" pitchFamily="18" charset="0"/>
              </a:rPr>
              <a:t>thập</a:t>
            </a:r>
            <a:r>
              <a:rPr lang="en-US" altLang="en-US" sz="4500" b="1" dirty="0">
                <a:latin typeface="Times New Roman" pitchFamily="18" charset="0"/>
              </a:rPr>
              <a:t> </a:t>
            </a:r>
            <a:r>
              <a:rPr lang="en-US" altLang="en-US" sz="4500" b="1" dirty="0" err="1">
                <a:latin typeface="Times New Roman" pitchFamily="18" charset="0"/>
              </a:rPr>
              <a:t>phân</a:t>
            </a:r>
            <a:r>
              <a:rPr lang="en-US" altLang="en-US" sz="4500" b="1" dirty="0">
                <a:latin typeface="Times New Roman" pitchFamily="18" charset="0"/>
              </a:rPr>
              <a:t>.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-1" y="3352800"/>
            <a:ext cx="9067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2B09F7"/>
                </a:solidFill>
                <a:latin typeface="Times New Roman" pitchFamily="18" charset="0"/>
              </a:rPr>
              <a:t>  </a:t>
            </a:r>
            <a:endParaRPr lang="en-US" altLang="en-US" sz="3600" b="1" dirty="0">
              <a:solidFill>
                <a:srgbClr val="2B09F7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82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tulips_orange_h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138" y="4818063"/>
            <a:ext cx="1703387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14" descr="jjklk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7924800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7" name="Group 11"/>
          <p:cNvGrpSpPr>
            <a:grpSpLocks/>
          </p:cNvGrpSpPr>
          <p:nvPr/>
        </p:nvGrpSpPr>
        <p:grpSpPr bwMode="auto">
          <a:xfrm>
            <a:off x="947738" y="1254125"/>
            <a:ext cx="7642225" cy="1116013"/>
            <a:chOff x="1391" y="3889"/>
            <a:chExt cx="12447" cy="3259"/>
          </a:xfrm>
        </p:grpSpPr>
        <p:sp>
          <p:nvSpPr>
            <p:cNvPr id="13331" name="Text Box 5"/>
            <p:cNvSpPr txBox="1">
              <a:spLocks noChangeArrowheads="1"/>
            </p:cNvSpPr>
            <p:nvPr/>
          </p:nvSpPr>
          <p:spPr bwMode="auto">
            <a:xfrm>
              <a:off x="1391" y="4096"/>
              <a:ext cx="4664" cy="2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Đọc, viết như số tự nhiên </a:t>
              </a:r>
            </a:p>
          </p:txBody>
        </p:sp>
        <p:sp>
          <p:nvSpPr>
            <p:cNvPr id="13332" name="Text Box 6"/>
            <p:cNvSpPr txBox="1">
              <a:spLocks noChangeArrowheads="1"/>
            </p:cNvSpPr>
            <p:nvPr/>
          </p:nvSpPr>
          <p:spPr bwMode="auto">
            <a:xfrm>
              <a:off x="9118" y="4265"/>
              <a:ext cx="4720" cy="2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Đọc, viết như số tự nhiên </a:t>
              </a:r>
            </a:p>
          </p:txBody>
        </p:sp>
        <p:sp>
          <p:nvSpPr>
            <p:cNvPr id="13333" name="Text Box 7"/>
            <p:cNvSpPr txBox="1">
              <a:spLocks noChangeArrowheads="1"/>
            </p:cNvSpPr>
            <p:nvPr/>
          </p:nvSpPr>
          <p:spPr bwMode="auto">
            <a:xfrm>
              <a:off x="6454" y="5623"/>
              <a:ext cx="1725" cy="1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Phẩy 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4706" y="3889"/>
              <a:ext cx="1019" cy="376"/>
            </a:xfrm>
            <a:prstGeom prst="straightConnector1">
              <a:avLst/>
            </a:prstGeom>
            <a:ln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9223" y="3889"/>
              <a:ext cx="703" cy="617"/>
            </a:xfrm>
            <a:prstGeom prst="straightConnector1">
              <a:avLst/>
            </a:prstGeom>
            <a:ln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7294" y="4098"/>
              <a:ext cx="0" cy="1025"/>
            </a:xfrm>
            <a:prstGeom prst="straightConnector1">
              <a:avLst/>
            </a:prstGeom>
            <a:ln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3" name="TextBox 4"/>
          <p:cNvSpPr txBox="1"/>
          <p:nvPr/>
        </p:nvSpPr>
        <p:spPr>
          <a:xfrm>
            <a:off x="111125" y="2924175"/>
            <a:ext cx="8936038" cy="1570038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 - Muốn đọc số thập phân, ta đọc lần lượt từ hàng cao đến hàng thấp: trước hết đọc phần nguyên, đọc dấu “phẩy”, sau đó đọc phần thập phân. </a:t>
            </a:r>
          </a:p>
        </p:txBody>
      </p:sp>
      <p:sp>
        <p:nvSpPr>
          <p:cNvPr id="15" name="TextBox 4"/>
          <p:cNvSpPr txBox="1"/>
          <p:nvPr/>
        </p:nvSpPr>
        <p:spPr>
          <a:xfrm>
            <a:off x="111125" y="4522788"/>
            <a:ext cx="8950325" cy="15700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 - Muốn viết số thập phân, ta 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  <a:sym typeface="+mn-ea"/>
              </a:rPr>
              <a:t>viết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 lần lượt từ hàng cao đến hàng thấp: trước hết 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  <a:sym typeface="+mn-ea"/>
              </a:rPr>
              <a:t>viết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 phần nguyên, 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  <a:sym typeface="+mn-ea"/>
              </a:rPr>
              <a:t>viết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 dấu “phẩy”, sau đó 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  <a:sym typeface="+mn-ea"/>
              </a:rPr>
              <a:t>viết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 phần thập phân. </a:t>
            </a:r>
          </a:p>
        </p:txBody>
      </p:sp>
      <p:sp>
        <p:nvSpPr>
          <p:cNvPr id="13320" name="Text Box 13"/>
          <p:cNvSpPr txBox="1">
            <a:spLocks noChangeArrowheads="1"/>
          </p:cNvSpPr>
          <p:nvPr/>
        </p:nvSpPr>
        <p:spPr bwMode="auto">
          <a:xfrm>
            <a:off x="96838" y="2349500"/>
            <a:ext cx="6526212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altLang="en-US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 luận</a:t>
            </a:r>
            <a:r>
              <a:rPr lang="en-US" alt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18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7823255"/>
              </p:ext>
            </p:extLst>
          </p:nvPr>
        </p:nvGraphicFramePr>
        <p:xfrm>
          <a:off x="2483768" y="669008"/>
          <a:ext cx="3108325" cy="5794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41"/>
                <a:gridCol w="288032"/>
                <a:gridCol w="876052"/>
              </a:tblGrid>
              <a:tr h="579437">
                <a:tc>
                  <a:txBody>
                    <a:bodyPr/>
                    <a:lstStyle/>
                    <a:p>
                      <a:pPr algn="ctr"/>
                      <a:r>
                        <a:rPr lang="en-US" sz="320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375</a:t>
                      </a:r>
                      <a:endParaRPr lang="en-US" sz="320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1" marR="91421" marT="45745" marB="45745">
                    <a:lnL w="5715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</a:txBody>
                  <a:tcPr marL="91421" marR="91421" marT="45745" marB="45745">
                    <a:lnL w="5715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406</a:t>
                      </a:r>
                      <a:endParaRPr lang="en-US" sz="320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1" marR="91421" marT="45745" marB="45745">
                    <a:lnL w="5715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404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/>
      <p:bldP spid="15" grpId="0" bldLvl="0" animBg="1"/>
      <p:bldP spid="1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404" y="842964"/>
            <a:ext cx="4563665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35" y="1933576"/>
            <a:ext cx="4998244" cy="26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3" y="4679951"/>
            <a:ext cx="4311253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847" y="4679950"/>
            <a:ext cx="1714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991" y="2565400"/>
            <a:ext cx="1808559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Picture 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3" y="2241550"/>
            <a:ext cx="1950244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1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19589"/>
            <a:ext cx="4831556" cy="254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2" name="Picture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454525"/>
            <a:ext cx="2214563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503635" y="519113"/>
            <a:ext cx="8136731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50119" y="815976"/>
            <a:ext cx="7378304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>
                <a:solidFill>
                  <a:prstClr val="white"/>
                </a:solidFill>
                <a:latin typeface="Bungee Inline" pitchFamily="2" charset="0"/>
                <a:ea typeface="+mn-ea"/>
              </a:rPr>
              <a:t> XÂY NHÀ </a:t>
            </a:r>
            <a:r>
              <a:rPr lang="en-US" sz="6600">
                <a:solidFill>
                  <a:prstClr val="white"/>
                </a:solidFill>
                <a:latin typeface="Bungee Inline" pitchFamily="2" charset="0"/>
                <a:ea typeface="+mn-ea"/>
              </a:rPr>
              <a:t>CHO </a:t>
            </a:r>
            <a:r>
              <a:rPr lang="en-US" sz="6600" smtClean="0">
                <a:solidFill>
                  <a:prstClr val="white"/>
                </a:solidFill>
                <a:latin typeface="Bungee Inline" pitchFamily="2" charset="0"/>
                <a:ea typeface="+mn-ea"/>
              </a:rPr>
              <a:t>THỏ</a:t>
            </a:r>
            <a:endParaRPr lang="en-US" sz="6600" dirty="0">
              <a:solidFill>
                <a:prstClr val="white"/>
              </a:solidFill>
              <a:latin typeface="Bungee Inline" pitchFamily="2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5463748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79297" y="188640"/>
            <a:ext cx="8964703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v"/>
            </a:pP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170BB5"/>
                </a:solidFill>
                <a:latin typeface="Times New Roman" pitchFamily="18" charset="0"/>
              </a:rPr>
              <a:t>Bài</a:t>
            </a:r>
            <a:r>
              <a:rPr lang="en-US" altLang="en-US" sz="4500" b="1" dirty="0">
                <a:solidFill>
                  <a:srgbClr val="170BB5"/>
                </a:solidFill>
                <a:latin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170BB5"/>
                </a:solidFill>
                <a:latin typeface="Times New Roman" pitchFamily="18" charset="0"/>
              </a:rPr>
              <a:t>tập</a:t>
            </a:r>
            <a:r>
              <a:rPr lang="en-US" altLang="en-US" sz="4500" b="1" dirty="0">
                <a:solidFill>
                  <a:srgbClr val="170BB5"/>
                </a:solidFill>
                <a:latin typeface="Times New Roman" pitchFamily="18" charset="0"/>
              </a:rPr>
              <a:t> 1: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4500" b="1" dirty="0" err="1">
                <a:latin typeface="Times New Roman" pitchFamily="18" charset="0"/>
              </a:rPr>
              <a:t>Đọc</a:t>
            </a:r>
            <a:r>
              <a:rPr lang="en-US" altLang="en-US" sz="4500" b="1" dirty="0">
                <a:latin typeface="Times New Roman" pitchFamily="18" charset="0"/>
              </a:rPr>
              <a:t> </a:t>
            </a:r>
            <a:r>
              <a:rPr lang="en-US" altLang="en-US" sz="4500" b="1" dirty="0" err="1">
                <a:latin typeface="Times New Roman" pitchFamily="18" charset="0"/>
              </a:rPr>
              <a:t>số</a:t>
            </a:r>
            <a:r>
              <a:rPr lang="en-US" altLang="en-US" sz="4500" b="1" dirty="0">
                <a:latin typeface="Times New Roman" pitchFamily="18" charset="0"/>
              </a:rPr>
              <a:t> </a:t>
            </a:r>
            <a:r>
              <a:rPr lang="en-US" altLang="en-US" sz="4500" b="1" dirty="0" err="1">
                <a:latin typeface="Times New Roman" pitchFamily="18" charset="0"/>
              </a:rPr>
              <a:t>thập</a:t>
            </a:r>
            <a:r>
              <a:rPr lang="en-US" altLang="en-US" sz="4500" b="1" dirty="0">
                <a:latin typeface="Times New Roman" pitchFamily="18" charset="0"/>
              </a:rPr>
              <a:t> </a:t>
            </a:r>
            <a:r>
              <a:rPr lang="en-US" altLang="en-US" sz="4500" b="1" dirty="0" err="1">
                <a:latin typeface="Times New Roman" pitchFamily="18" charset="0"/>
              </a:rPr>
              <a:t>phân</a:t>
            </a:r>
            <a:r>
              <a:rPr lang="en-US" altLang="en-US" sz="4500" b="1" dirty="0">
                <a:latin typeface="Times New Roman" pitchFamily="18" charset="0"/>
              </a:rPr>
              <a:t> ; </a:t>
            </a:r>
            <a:r>
              <a:rPr lang="en-US" altLang="en-US" sz="4500" b="1" dirty="0" err="1">
                <a:latin typeface="Times New Roman" pitchFamily="18" charset="0"/>
              </a:rPr>
              <a:t>nêu</a:t>
            </a:r>
            <a:r>
              <a:rPr lang="en-US" altLang="en-US" sz="4500" b="1" dirty="0">
                <a:latin typeface="Times New Roman" pitchFamily="18" charset="0"/>
              </a:rPr>
              <a:t> </a:t>
            </a:r>
            <a:r>
              <a:rPr lang="en-US" altLang="en-US" sz="4500" b="1" dirty="0" err="1">
                <a:latin typeface="Times New Roman" pitchFamily="18" charset="0"/>
              </a:rPr>
              <a:t>phần</a:t>
            </a:r>
            <a:r>
              <a:rPr lang="en-US" altLang="en-US" sz="4500" b="1" dirty="0">
                <a:latin typeface="Times New Roman" pitchFamily="18" charset="0"/>
              </a:rPr>
              <a:t> </a:t>
            </a:r>
            <a:r>
              <a:rPr lang="en-US" altLang="en-US" sz="4500" b="1" dirty="0" err="1">
                <a:latin typeface="Times New Roman" pitchFamily="18" charset="0"/>
              </a:rPr>
              <a:t>nguyên</a:t>
            </a:r>
            <a:r>
              <a:rPr lang="en-US" altLang="en-US" sz="4500" b="1" dirty="0">
                <a:latin typeface="Times New Roman" pitchFamily="18" charset="0"/>
              </a:rPr>
              <a:t>, </a:t>
            </a:r>
            <a:r>
              <a:rPr lang="en-US" altLang="en-US" sz="4500" b="1" dirty="0" err="1">
                <a:latin typeface="Times New Roman" pitchFamily="18" charset="0"/>
              </a:rPr>
              <a:t>phần</a:t>
            </a:r>
            <a:r>
              <a:rPr lang="en-US" altLang="en-US" sz="4500" b="1" dirty="0">
                <a:latin typeface="Times New Roman" pitchFamily="18" charset="0"/>
              </a:rPr>
              <a:t> </a:t>
            </a:r>
            <a:r>
              <a:rPr lang="en-US" altLang="en-US" sz="4500" b="1" dirty="0" err="1">
                <a:latin typeface="Times New Roman" pitchFamily="18" charset="0"/>
              </a:rPr>
              <a:t>thập</a:t>
            </a:r>
            <a:r>
              <a:rPr lang="en-US" altLang="en-US" sz="4500" b="1" dirty="0">
                <a:latin typeface="Times New Roman" pitchFamily="18" charset="0"/>
              </a:rPr>
              <a:t> </a:t>
            </a:r>
            <a:r>
              <a:rPr lang="en-US" altLang="en-US" sz="4500" b="1" dirty="0" err="1">
                <a:latin typeface="Times New Roman" pitchFamily="18" charset="0"/>
              </a:rPr>
              <a:t>phân</a:t>
            </a:r>
            <a:r>
              <a:rPr lang="en-US" altLang="en-US" sz="4500" b="1" dirty="0">
                <a:latin typeface="Times New Roman" pitchFamily="18" charset="0"/>
              </a:rPr>
              <a:t> </a:t>
            </a:r>
            <a:r>
              <a:rPr lang="en-US" altLang="en-US" sz="4500" b="1" dirty="0" err="1">
                <a:latin typeface="Times New Roman" pitchFamily="18" charset="0"/>
              </a:rPr>
              <a:t>và</a:t>
            </a:r>
            <a:r>
              <a:rPr lang="en-US" altLang="en-US" sz="4500" b="1" dirty="0">
                <a:latin typeface="Times New Roman" pitchFamily="18" charset="0"/>
              </a:rPr>
              <a:t> </a:t>
            </a:r>
            <a:r>
              <a:rPr lang="en-US" altLang="en-US" sz="4500" b="1" dirty="0" err="1">
                <a:latin typeface="Times New Roman" pitchFamily="18" charset="0"/>
              </a:rPr>
              <a:t>giá</a:t>
            </a:r>
            <a:r>
              <a:rPr lang="en-US" altLang="en-US" sz="4500" b="1" dirty="0">
                <a:latin typeface="Times New Roman" pitchFamily="18" charset="0"/>
              </a:rPr>
              <a:t> </a:t>
            </a:r>
            <a:r>
              <a:rPr lang="en-US" altLang="en-US" sz="4500" b="1" dirty="0" err="1">
                <a:latin typeface="Times New Roman" pitchFamily="18" charset="0"/>
              </a:rPr>
              <a:t>trị</a:t>
            </a:r>
            <a:r>
              <a:rPr lang="en-US" altLang="en-US" sz="4500" b="1" dirty="0">
                <a:latin typeface="Times New Roman" pitchFamily="18" charset="0"/>
              </a:rPr>
              <a:t> </a:t>
            </a:r>
            <a:r>
              <a:rPr lang="en-US" altLang="en-US" sz="4500" b="1" dirty="0" err="1">
                <a:latin typeface="Times New Roman" pitchFamily="18" charset="0"/>
              </a:rPr>
              <a:t>theo</a:t>
            </a:r>
            <a:r>
              <a:rPr lang="en-US" altLang="en-US" sz="4500" b="1" dirty="0">
                <a:latin typeface="Times New Roman" pitchFamily="18" charset="0"/>
              </a:rPr>
              <a:t> </a:t>
            </a:r>
            <a:r>
              <a:rPr lang="en-US" altLang="en-US" sz="4500" b="1" dirty="0" err="1">
                <a:latin typeface="Times New Roman" pitchFamily="18" charset="0"/>
              </a:rPr>
              <a:t>vị</a:t>
            </a:r>
            <a:r>
              <a:rPr lang="en-US" altLang="en-US" sz="4500" b="1" dirty="0">
                <a:latin typeface="Times New Roman" pitchFamily="18" charset="0"/>
              </a:rPr>
              <a:t> </a:t>
            </a:r>
            <a:r>
              <a:rPr lang="en-US" altLang="en-US" sz="4500" b="1" dirty="0" err="1">
                <a:latin typeface="Times New Roman" pitchFamily="18" charset="0"/>
              </a:rPr>
              <a:t>trí</a:t>
            </a:r>
            <a:r>
              <a:rPr lang="en-US" altLang="en-US" sz="4500" b="1" dirty="0">
                <a:latin typeface="Times New Roman" pitchFamily="18" charset="0"/>
              </a:rPr>
              <a:t> </a:t>
            </a:r>
            <a:r>
              <a:rPr lang="en-US" altLang="en-US" sz="4500" b="1" dirty="0" err="1">
                <a:latin typeface="Times New Roman" pitchFamily="18" charset="0"/>
              </a:rPr>
              <a:t>của</a:t>
            </a:r>
            <a:r>
              <a:rPr lang="en-US" altLang="en-US" sz="4500" b="1" dirty="0">
                <a:latin typeface="Times New Roman" pitchFamily="18" charset="0"/>
              </a:rPr>
              <a:t> </a:t>
            </a:r>
            <a:r>
              <a:rPr lang="en-US" altLang="en-US" sz="4500" b="1" dirty="0" err="1">
                <a:latin typeface="Times New Roman" pitchFamily="18" charset="0"/>
              </a:rPr>
              <a:t>mỗi</a:t>
            </a:r>
            <a:r>
              <a:rPr lang="en-US" altLang="en-US" sz="4500" b="1" dirty="0">
                <a:latin typeface="Times New Roman" pitchFamily="18" charset="0"/>
              </a:rPr>
              <a:t> </a:t>
            </a:r>
            <a:r>
              <a:rPr lang="en-US" altLang="en-US" sz="4500" b="1" dirty="0" err="1">
                <a:latin typeface="Times New Roman" pitchFamily="18" charset="0"/>
              </a:rPr>
              <a:t>chữ</a:t>
            </a:r>
            <a:r>
              <a:rPr lang="en-US" altLang="en-US" sz="4500" b="1" dirty="0">
                <a:latin typeface="Times New Roman" pitchFamily="18" charset="0"/>
              </a:rPr>
              <a:t> </a:t>
            </a:r>
            <a:r>
              <a:rPr lang="en-US" altLang="en-US" sz="4500" b="1" dirty="0" err="1">
                <a:latin typeface="Times New Roman" pitchFamily="18" charset="0"/>
              </a:rPr>
              <a:t>số</a:t>
            </a:r>
            <a:r>
              <a:rPr lang="en-US" altLang="en-US" sz="4500" b="1" dirty="0">
                <a:latin typeface="Times New Roman" pitchFamily="18" charset="0"/>
              </a:rPr>
              <a:t> ở </a:t>
            </a:r>
            <a:r>
              <a:rPr lang="en-US" altLang="en-US" sz="4500" b="1" dirty="0" err="1">
                <a:latin typeface="Times New Roman" pitchFamily="18" charset="0"/>
              </a:rPr>
              <a:t>từng</a:t>
            </a:r>
            <a:r>
              <a:rPr lang="en-US" altLang="en-US" sz="4500" b="1" dirty="0">
                <a:latin typeface="Times New Roman" pitchFamily="18" charset="0"/>
              </a:rPr>
              <a:t> </a:t>
            </a:r>
            <a:r>
              <a:rPr lang="en-US" altLang="en-US" sz="4500" b="1" dirty="0" err="1">
                <a:latin typeface="Times New Roman" pitchFamily="18" charset="0"/>
              </a:rPr>
              <a:t>hàng</a:t>
            </a:r>
            <a:r>
              <a:rPr lang="en-US" altLang="en-US" sz="4500" b="1" dirty="0">
                <a:latin typeface="Times New Roman" pitchFamily="18" charset="0"/>
              </a:rPr>
              <a:t>.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772336" y="3212976"/>
            <a:ext cx="2927296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7000" dirty="0">
                <a:solidFill>
                  <a:srgbClr val="0000FF"/>
                </a:solidFill>
                <a:latin typeface="Times New Roman" pitchFamily="18" charset="0"/>
              </a:rPr>
              <a:t>a) </a:t>
            </a:r>
            <a:r>
              <a:rPr lang="en-US" altLang="en-US" sz="7000" b="1" dirty="0">
                <a:solidFill>
                  <a:srgbClr val="FF0000"/>
                </a:solidFill>
                <a:latin typeface="Times New Roman" pitchFamily="18" charset="0"/>
              </a:rPr>
              <a:t>2,35</a:t>
            </a: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4846401" y="3186319"/>
            <a:ext cx="3626296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7000" dirty="0">
                <a:solidFill>
                  <a:srgbClr val="0000FF"/>
                </a:solidFill>
                <a:latin typeface="Times New Roman" pitchFamily="18" charset="0"/>
              </a:rPr>
              <a:t>b) </a:t>
            </a:r>
            <a:r>
              <a:rPr lang="en-US" altLang="en-US" sz="7000" b="1" dirty="0">
                <a:solidFill>
                  <a:srgbClr val="FF0000"/>
                </a:solidFill>
                <a:latin typeface="Times New Roman" pitchFamily="18" charset="0"/>
              </a:rPr>
              <a:t>301,80</a:t>
            </a: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670255" y="4365104"/>
            <a:ext cx="4176146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7000" dirty="0">
                <a:solidFill>
                  <a:srgbClr val="0000FF"/>
                </a:solidFill>
                <a:latin typeface="Times New Roman" pitchFamily="18" charset="0"/>
              </a:rPr>
              <a:t>c) </a:t>
            </a:r>
            <a:r>
              <a:rPr lang="en-US" altLang="en-US" sz="7000" b="1" dirty="0">
                <a:solidFill>
                  <a:srgbClr val="FF0000"/>
                </a:solidFill>
                <a:latin typeface="Times New Roman" pitchFamily="18" charset="0"/>
              </a:rPr>
              <a:t>1942,54</a:t>
            </a: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4846401" y="4404162"/>
            <a:ext cx="384232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sz="7000" dirty="0">
                <a:solidFill>
                  <a:srgbClr val="0000FF"/>
                </a:solidFill>
                <a:latin typeface="Times New Roman" pitchFamily="18" charset="0"/>
              </a:rPr>
              <a:t>d</a:t>
            </a:r>
            <a:r>
              <a:rPr lang="en-US" altLang="en-US" sz="7000" dirty="0">
                <a:solidFill>
                  <a:srgbClr val="0000FF"/>
                </a:solidFill>
                <a:latin typeface="Times New Roman" pitchFamily="18" charset="0"/>
              </a:rPr>
              <a:t>) </a:t>
            </a:r>
            <a:r>
              <a:rPr lang="en-US" altLang="en-US" sz="7000" b="1" dirty="0">
                <a:solidFill>
                  <a:srgbClr val="FF0000"/>
                </a:solidFill>
                <a:latin typeface="Times New Roman" pitchFamily="18" charset="0"/>
              </a:rPr>
              <a:t>0,032</a:t>
            </a:r>
          </a:p>
        </p:txBody>
      </p:sp>
      <p:pic>
        <p:nvPicPr>
          <p:cNvPr id="39" name="Picture 4" descr="FLOWERS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297" y="5494246"/>
            <a:ext cx="1363753" cy="1363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" descr="FLOWERS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80247" y="5417054"/>
            <a:ext cx="1363753" cy="1363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732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/>
      <p:bldP spid="9220" grpId="0"/>
      <p:bldP spid="9226" grpId="0"/>
      <p:bldP spid="21" grpId="0"/>
      <p:bldP spid="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79297" y="188640"/>
            <a:ext cx="8964703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v"/>
            </a:pPr>
            <a:r>
              <a:rPr lang="en-US" altLang="en-US" sz="4500" b="1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4500" b="1" smtClean="0">
                <a:solidFill>
                  <a:srgbClr val="170BB5"/>
                </a:solidFill>
                <a:latin typeface="Times New Roman" pitchFamily="18" charset="0"/>
              </a:rPr>
              <a:t>Bài tập 1:</a:t>
            </a:r>
            <a:r>
              <a:rPr lang="en-US" altLang="en-US" sz="4500" b="1" smtClean="0">
                <a:solidFill>
                  <a:srgbClr val="FF0000"/>
                </a:solidFill>
                <a:latin typeface="Times New Roman" pitchFamily="18" charset="0"/>
              </a:rPr>
              <a:t> Đọc số </a:t>
            </a:r>
            <a:r>
              <a:rPr lang="en-US" altLang="en-US" sz="4500" b="1" smtClean="0">
                <a:latin typeface="Times New Roman" pitchFamily="18" charset="0"/>
              </a:rPr>
              <a:t>thập phân ; </a:t>
            </a:r>
            <a:r>
              <a:rPr lang="en-US" altLang="en-US" sz="4500" b="1" smtClean="0">
                <a:solidFill>
                  <a:srgbClr val="FF0000"/>
                </a:solidFill>
                <a:latin typeface="Times New Roman" pitchFamily="18" charset="0"/>
              </a:rPr>
              <a:t>nêu phần nguyên, phần thập phân </a:t>
            </a:r>
            <a:r>
              <a:rPr lang="en-US" altLang="en-US" sz="4500" b="1" smtClean="0">
                <a:latin typeface="Times New Roman" pitchFamily="18" charset="0"/>
              </a:rPr>
              <a:t>và </a:t>
            </a:r>
            <a:r>
              <a:rPr lang="en-US" altLang="en-US" sz="4500" b="1" smtClean="0">
                <a:solidFill>
                  <a:srgbClr val="FF0000"/>
                </a:solidFill>
                <a:latin typeface="Times New Roman" pitchFamily="18" charset="0"/>
              </a:rPr>
              <a:t>giá trị</a:t>
            </a:r>
            <a:r>
              <a:rPr lang="en-US" altLang="en-US" sz="4500" b="1" smtClean="0">
                <a:latin typeface="Times New Roman" pitchFamily="18" charset="0"/>
              </a:rPr>
              <a:t> theo vị trí của </a:t>
            </a:r>
            <a:r>
              <a:rPr lang="en-US" altLang="en-US" sz="4500" b="1" smtClean="0">
                <a:solidFill>
                  <a:srgbClr val="FF0000"/>
                </a:solidFill>
                <a:latin typeface="Times New Roman" pitchFamily="18" charset="0"/>
              </a:rPr>
              <a:t>mỗi chữ số </a:t>
            </a:r>
            <a:r>
              <a:rPr lang="en-US" altLang="en-US" sz="4500" b="1" smtClean="0">
                <a:latin typeface="Times New Roman" pitchFamily="18" charset="0"/>
              </a:rPr>
              <a:t>ở từng hàng.</a:t>
            </a:r>
            <a:endParaRPr lang="en-US" altLang="en-US" sz="4500" b="1" dirty="0">
              <a:latin typeface="Times New Roman" pitchFamily="18" charset="0"/>
            </a:endParaRP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772336" y="3212976"/>
            <a:ext cx="2927296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7000" dirty="0">
                <a:solidFill>
                  <a:srgbClr val="0000FF"/>
                </a:solidFill>
                <a:latin typeface="Times New Roman" pitchFamily="18" charset="0"/>
              </a:rPr>
              <a:t>a) </a:t>
            </a:r>
            <a:r>
              <a:rPr lang="en-US" altLang="en-US" sz="7000" b="1" dirty="0">
                <a:solidFill>
                  <a:srgbClr val="FF0000"/>
                </a:solidFill>
                <a:latin typeface="Times New Roman" pitchFamily="18" charset="0"/>
              </a:rPr>
              <a:t>2,35</a:t>
            </a: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4846401" y="3186319"/>
            <a:ext cx="3626296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7000" dirty="0">
                <a:solidFill>
                  <a:srgbClr val="0000FF"/>
                </a:solidFill>
                <a:latin typeface="Times New Roman" pitchFamily="18" charset="0"/>
              </a:rPr>
              <a:t>b) </a:t>
            </a:r>
            <a:r>
              <a:rPr lang="en-US" altLang="en-US" sz="7000" b="1" dirty="0">
                <a:solidFill>
                  <a:srgbClr val="FF0000"/>
                </a:solidFill>
                <a:latin typeface="Times New Roman" pitchFamily="18" charset="0"/>
              </a:rPr>
              <a:t>301,80</a:t>
            </a: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670255" y="4648200"/>
            <a:ext cx="4176146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7000" dirty="0">
                <a:solidFill>
                  <a:srgbClr val="0000FF"/>
                </a:solidFill>
                <a:latin typeface="Times New Roman" pitchFamily="18" charset="0"/>
              </a:rPr>
              <a:t>c) </a:t>
            </a:r>
            <a:r>
              <a:rPr lang="en-US" altLang="en-US" sz="7000" b="1" dirty="0">
                <a:solidFill>
                  <a:srgbClr val="FF0000"/>
                </a:solidFill>
                <a:latin typeface="Times New Roman" pitchFamily="18" charset="0"/>
              </a:rPr>
              <a:t>1942,54</a:t>
            </a: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4846401" y="4404162"/>
            <a:ext cx="384232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sz="7000" dirty="0">
                <a:solidFill>
                  <a:srgbClr val="0000FF"/>
                </a:solidFill>
                <a:latin typeface="Times New Roman" pitchFamily="18" charset="0"/>
              </a:rPr>
              <a:t>d</a:t>
            </a:r>
            <a:r>
              <a:rPr lang="en-US" altLang="en-US" sz="7000" dirty="0">
                <a:solidFill>
                  <a:srgbClr val="0000FF"/>
                </a:solidFill>
                <a:latin typeface="Times New Roman" pitchFamily="18" charset="0"/>
              </a:rPr>
              <a:t>) </a:t>
            </a:r>
            <a:r>
              <a:rPr lang="en-US" altLang="en-US" sz="7000" b="1" dirty="0">
                <a:solidFill>
                  <a:srgbClr val="FF0000"/>
                </a:solidFill>
                <a:latin typeface="Times New Roman" pitchFamily="18" charset="0"/>
              </a:rPr>
              <a:t>0,032</a:t>
            </a:r>
          </a:p>
        </p:txBody>
      </p:sp>
      <p:pic>
        <p:nvPicPr>
          <p:cNvPr id="39" name="Picture 4" descr="FLOWERS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297" y="5494246"/>
            <a:ext cx="1363753" cy="1363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" descr="FLOWERS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80247" y="5417054"/>
            <a:ext cx="1363753" cy="1363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946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/>
      <p:bldP spid="9220" grpId="0"/>
      <p:bldP spid="9226" grpId="0"/>
      <p:bldP spid="21" grpId="0"/>
      <p:bldP spid="2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108223" y="-171400"/>
            <a:ext cx="22098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2,35</a:t>
            </a:r>
            <a:r>
              <a:rPr lang="en-US" sz="9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90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>
            <a:off x="3108223" y="1124744"/>
            <a:ext cx="533400" cy="0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4171950" y="1124743"/>
            <a:ext cx="857250" cy="20767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 flipH="1">
            <a:off x="2133599" y="1145511"/>
            <a:ext cx="1241323" cy="483289"/>
          </a:xfrm>
          <a:prstGeom prst="line">
            <a:avLst/>
          </a:prstGeom>
          <a:noFill/>
          <a:ln w="57150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6"/>
          <p:cNvSpPr>
            <a:spLocks noChangeShapeType="1"/>
          </p:cNvSpPr>
          <p:nvPr/>
        </p:nvSpPr>
        <p:spPr bwMode="auto">
          <a:xfrm>
            <a:off x="4495800" y="1145511"/>
            <a:ext cx="1228328" cy="483289"/>
          </a:xfrm>
          <a:prstGeom prst="line">
            <a:avLst/>
          </a:prstGeom>
          <a:noFill/>
          <a:ln w="57150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133963" y="1649950"/>
            <a:ext cx="3861973" cy="861774"/>
          </a:xfrm>
          <a:prstGeom prst="rect">
            <a:avLst/>
          </a:prstGeom>
          <a:noFill/>
          <a:ln w="38100">
            <a:solidFill>
              <a:srgbClr val="66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>
                <a:solidFill>
                  <a:srgbClr val="80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itchFamily="18" charset="0"/>
              </a:rPr>
              <a:t>phần</a:t>
            </a:r>
            <a:r>
              <a:rPr lang="en-US" sz="5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itchFamily="18" charset="0"/>
              </a:rPr>
              <a:t>nguyên</a:t>
            </a:r>
            <a:endParaRPr lang="en-US" sz="5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4414753" y="1573006"/>
            <a:ext cx="4536251" cy="861774"/>
          </a:xfrm>
          <a:prstGeom prst="rect">
            <a:avLst/>
          </a:prstGeom>
          <a:noFill/>
          <a:ln w="38100">
            <a:solidFill>
              <a:srgbClr val="66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000" b="1" dirty="0" err="1">
                <a:solidFill>
                  <a:srgbClr val="FF0000"/>
                </a:solidFill>
                <a:latin typeface="Times New Roman" pitchFamily="18" charset="0"/>
              </a:rPr>
              <a:t>phần</a:t>
            </a:r>
            <a:r>
              <a:rPr lang="en-US" sz="5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itchFamily="18" charset="0"/>
              </a:rPr>
              <a:t>thập</a:t>
            </a:r>
            <a:r>
              <a:rPr lang="en-US" sz="5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itchFamily="18" charset="0"/>
              </a:rPr>
              <a:t>phân</a:t>
            </a:r>
            <a:endParaRPr lang="en-US" sz="5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 flipH="1">
            <a:off x="1835696" y="2406998"/>
            <a:ext cx="0" cy="1143000"/>
          </a:xfrm>
          <a:prstGeom prst="line">
            <a:avLst/>
          </a:prstGeom>
          <a:noFill/>
          <a:ln w="57150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766429" y="3501580"/>
            <a:ext cx="2138533" cy="1785104"/>
          </a:xfrm>
          <a:prstGeom prst="rect">
            <a:avLst/>
          </a:prstGeom>
          <a:noFill/>
          <a:ln w="9525">
            <a:solidFill>
              <a:srgbClr val="66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500" b="1" dirty="0">
                <a:solidFill>
                  <a:srgbClr val="000066"/>
                </a:solidFill>
                <a:latin typeface="Times New Roman" pitchFamily="18" charset="0"/>
              </a:rPr>
              <a:t>2 </a:t>
            </a:r>
            <a:r>
              <a:rPr lang="en-US" sz="5500" b="1" dirty="0" err="1">
                <a:solidFill>
                  <a:srgbClr val="000066"/>
                </a:solidFill>
                <a:latin typeface="Times New Roman" pitchFamily="18" charset="0"/>
              </a:rPr>
              <a:t>đơn</a:t>
            </a:r>
            <a:r>
              <a:rPr lang="en-US" sz="55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5500" b="1" dirty="0" err="1">
                <a:solidFill>
                  <a:srgbClr val="000066"/>
                </a:solidFill>
                <a:latin typeface="Times New Roman" pitchFamily="18" charset="0"/>
              </a:rPr>
              <a:t>vị</a:t>
            </a:r>
            <a:endParaRPr lang="en-US" sz="5500" b="1" dirty="0"/>
          </a:p>
        </p:txBody>
      </p:sp>
      <p:sp>
        <p:nvSpPr>
          <p:cNvPr id="19" name="Line 11"/>
          <p:cNvSpPr>
            <a:spLocks noChangeShapeType="1"/>
          </p:cNvSpPr>
          <p:nvPr/>
        </p:nvSpPr>
        <p:spPr bwMode="auto">
          <a:xfrm flipH="1">
            <a:off x="5257800" y="2434780"/>
            <a:ext cx="1104900" cy="1087437"/>
          </a:xfrm>
          <a:prstGeom prst="line">
            <a:avLst/>
          </a:prstGeom>
          <a:noFill/>
          <a:ln w="57150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12"/>
          <p:cNvSpPr>
            <a:spLocks noChangeShapeType="1"/>
          </p:cNvSpPr>
          <p:nvPr/>
        </p:nvSpPr>
        <p:spPr bwMode="auto">
          <a:xfrm>
            <a:off x="7069347" y="2434780"/>
            <a:ext cx="1143000" cy="1066800"/>
          </a:xfrm>
          <a:prstGeom prst="line">
            <a:avLst/>
          </a:prstGeom>
          <a:noFill/>
          <a:ln w="57150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4000500" y="3522217"/>
            <a:ext cx="2362200" cy="1785104"/>
          </a:xfrm>
          <a:prstGeom prst="rect">
            <a:avLst/>
          </a:prstGeom>
          <a:noFill/>
          <a:ln w="9525">
            <a:solidFill>
              <a:srgbClr val="66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500" b="1" dirty="0">
                <a:solidFill>
                  <a:srgbClr val="000066"/>
                </a:solidFill>
                <a:latin typeface="Times New Roman" pitchFamily="18" charset="0"/>
              </a:rPr>
              <a:t>3 </a:t>
            </a:r>
            <a:r>
              <a:rPr lang="en-US" sz="5500" b="1" dirty="0" err="1">
                <a:solidFill>
                  <a:srgbClr val="000066"/>
                </a:solidFill>
                <a:latin typeface="Times New Roman" pitchFamily="18" charset="0"/>
              </a:rPr>
              <a:t>phần</a:t>
            </a:r>
            <a:r>
              <a:rPr lang="en-US" sz="55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5500" b="1" dirty="0" err="1">
                <a:solidFill>
                  <a:srgbClr val="000066"/>
                </a:solidFill>
                <a:latin typeface="Times New Roman" pitchFamily="18" charset="0"/>
              </a:rPr>
              <a:t>mười</a:t>
            </a:r>
            <a:endParaRPr lang="en-US" sz="5500" b="1" dirty="0"/>
          </a:p>
        </p:txBody>
      </p:sp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6682879" y="3500650"/>
            <a:ext cx="2353618" cy="1785104"/>
          </a:xfrm>
          <a:prstGeom prst="rect">
            <a:avLst/>
          </a:prstGeom>
          <a:noFill/>
          <a:ln w="9525">
            <a:solidFill>
              <a:srgbClr val="66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500" b="1" dirty="0">
                <a:solidFill>
                  <a:srgbClr val="000066"/>
                </a:solidFill>
                <a:latin typeface="Times New Roman" pitchFamily="18" charset="0"/>
              </a:rPr>
              <a:t>5 </a:t>
            </a:r>
            <a:r>
              <a:rPr lang="en-US" sz="5500" b="1" dirty="0" err="1">
                <a:solidFill>
                  <a:srgbClr val="000066"/>
                </a:solidFill>
                <a:latin typeface="Times New Roman" pitchFamily="18" charset="0"/>
              </a:rPr>
              <a:t>phần</a:t>
            </a:r>
            <a:r>
              <a:rPr lang="en-US" sz="55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5500" b="1" dirty="0" err="1">
                <a:solidFill>
                  <a:srgbClr val="000066"/>
                </a:solidFill>
                <a:latin typeface="Times New Roman" pitchFamily="18" charset="0"/>
              </a:rPr>
              <a:t>trăm</a:t>
            </a:r>
            <a:endParaRPr lang="en-US" sz="5500" b="1" dirty="0"/>
          </a:p>
        </p:txBody>
      </p:sp>
    </p:spTree>
    <p:extLst>
      <p:ext uri="{BB962C8B-B14F-4D97-AF65-F5344CB8AC3E}">
        <p14:creationId xmlns:p14="http://schemas.microsoft.com/office/powerpoint/2010/main" val="188264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2941167" y="-171400"/>
            <a:ext cx="453995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dirty="0">
                <a:solidFill>
                  <a:srgbClr val="800000"/>
                </a:solidFill>
              </a:rPr>
              <a:t> </a:t>
            </a:r>
            <a:r>
              <a:rPr lang="en-US" sz="9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301,80</a:t>
            </a:r>
            <a:r>
              <a:rPr lang="en-US" sz="6000" dirty="0">
                <a:solidFill>
                  <a:srgbClr val="800000"/>
                </a:solidFill>
              </a:rPr>
              <a:t> 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4625445" y="1670777"/>
            <a:ext cx="4518555" cy="861774"/>
          </a:xfrm>
          <a:prstGeom prst="rect">
            <a:avLst/>
          </a:prstGeom>
          <a:noFill/>
          <a:ln w="57150">
            <a:solidFill>
              <a:srgbClr val="66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000" b="1" dirty="0" err="1">
                <a:solidFill>
                  <a:srgbClr val="FF0000"/>
                </a:solidFill>
                <a:latin typeface="Times New Roman" pitchFamily="18" charset="0"/>
              </a:rPr>
              <a:t>phần</a:t>
            </a:r>
            <a:r>
              <a:rPr lang="en-US" sz="5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itchFamily="18" charset="0"/>
              </a:rPr>
              <a:t>thập</a:t>
            </a:r>
            <a:r>
              <a:rPr lang="en-US" sz="5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itchFamily="18" charset="0"/>
              </a:rPr>
              <a:t>phân</a:t>
            </a:r>
            <a:endParaRPr lang="en-US" sz="5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3223618" y="3257261"/>
            <a:ext cx="1708422" cy="1477328"/>
          </a:xfrm>
          <a:prstGeom prst="rect">
            <a:avLst/>
          </a:prstGeom>
          <a:noFill/>
          <a:ln w="9525">
            <a:solidFill>
              <a:srgbClr val="66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500" b="1" dirty="0">
                <a:solidFill>
                  <a:srgbClr val="000066"/>
                </a:solidFill>
                <a:latin typeface="Times New Roman" pitchFamily="18" charset="0"/>
              </a:rPr>
              <a:t>1 </a:t>
            </a:r>
            <a:r>
              <a:rPr lang="en-US" sz="4500" b="1" dirty="0" err="1">
                <a:solidFill>
                  <a:srgbClr val="000066"/>
                </a:solidFill>
                <a:latin typeface="Times New Roman" pitchFamily="18" charset="0"/>
              </a:rPr>
              <a:t>đơn</a:t>
            </a:r>
            <a:r>
              <a:rPr lang="en-US" sz="45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4500" b="1" dirty="0" err="1">
                <a:solidFill>
                  <a:srgbClr val="000066"/>
                </a:solidFill>
                <a:latin typeface="Times New Roman" pitchFamily="18" charset="0"/>
              </a:rPr>
              <a:t>vị</a:t>
            </a:r>
            <a:endParaRPr lang="en-US" sz="4500" b="1" dirty="0"/>
          </a:p>
        </p:txBody>
      </p:sp>
      <p:sp>
        <p:nvSpPr>
          <p:cNvPr id="26630" name="Line 6"/>
          <p:cNvSpPr>
            <a:spLocks noChangeShapeType="1"/>
          </p:cNvSpPr>
          <p:nvPr/>
        </p:nvSpPr>
        <p:spPr bwMode="auto">
          <a:xfrm>
            <a:off x="5835776" y="1052736"/>
            <a:ext cx="1371600" cy="609600"/>
          </a:xfrm>
          <a:prstGeom prst="line">
            <a:avLst/>
          </a:prstGeom>
          <a:noFill/>
          <a:ln w="57150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2" name="Line 8"/>
          <p:cNvSpPr>
            <a:spLocks noChangeShapeType="1"/>
          </p:cNvSpPr>
          <p:nvPr/>
        </p:nvSpPr>
        <p:spPr bwMode="auto">
          <a:xfrm>
            <a:off x="3223618" y="1052736"/>
            <a:ext cx="1487394" cy="0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3" name="Line 9"/>
          <p:cNvSpPr>
            <a:spLocks noChangeShapeType="1"/>
          </p:cNvSpPr>
          <p:nvPr/>
        </p:nvSpPr>
        <p:spPr bwMode="auto">
          <a:xfrm>
            <a:off x="5334000" y="1052736"/>
            <a:ext cx="1066800" cy="0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421877" y="1668322"/>
            <a:ext cx="3807136" cy="861774"/>
          </a:xfrm>
          <a:prstGeom prst="rect">
            <a:avLst/>
          </a:prstGeom>
          <a:noFill/>
          <a:ln w="57150">
            <a:solidFill>
              <a:srgbClr val="66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80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itchFamily="18" charset="0"/>
              </a:rPr>
              <a:t>phần</a:t>
            </a:r>
            <a:r>
              <a:rPr lang="en-US" sz="5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itchFamily="18" charset="0"/>
              </a:rPr>
              <a:t>nguyên</a:t>
            </a:r>
            <a:endParaRPr lang="en-US" sz="5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6635" name="Line 11"/>
          <p:cNvSpPr>
            <a:spLocks noChangeShapeType="1"/>
          </p:cNvSpPr>
          <p:nvPr/>
        </p:nvSpPr>
        <p:spPr bwMode="auto">
          <a:xfrm flipH="1">
            <a:off x="5865273" y="2495261"/>
            <a:ext cx="914400" cy="821724"/>
          </a:xfrm>
          <a:prstGeom prst="line">
            <a:avLst/>
          </a:prstGeom>
          <a:noFill/>
          <a:ln w="57150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6" name="Line 12"/>
          <p:cNvSpPr>
            <a:spLocks noChangeShapeType="1"/>
          </p:cNvSpPr>
          <p:nvPr/>
        </p:nvSpPr>
        <p:spPr bwMode="auto">
          <a:xfrm>
            <a:off x="7420896" y="2495261"/>
            <a:ext cx="838200" cy="821724"/>
          </a:xfrm>
          <a:prstGeom prst="line">
            <a:avLst/>
          </a:prstGeom>
          <a:noFill/>
          <a:ln w="57150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7" name="Line 13"/>
          <p:cNvSpPr>
            <a:spLocks noChangeShapeType="1"/>
          </p:cNvSpPr>
          <p:nvPr/>
        </p:nvSpPr>
        <p:spPr bwMode="auto">
          <a:xfrm flipH="1">
            <a:off x="2571750" y="1052736"/>
            <a:ext cx="1600200" cy="685800"/>
          </a:xfrm>
          <a:prstGeom prst="line">
            <a:avLst/>
          </a:prstGeom>
          <a:noFill/>
          <a:ln w="57150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8" name="Line 14"/>
          <p:cNvSpPr>
            <a:spLocks noChangeShapeType="1"/>
          </p:cNvSpPr>
          <p:nvPr/>
        </p:nvSpPr>
        <p:spPr bwMode="auto">
          <a:xfrm>
            <a:off x="2843808" y="2495261"/>
            <a:ext cx="1543050" cy="762000"/>
          </a:xfrm>
          <a:prstGeom prst="line">
            <a:avLst/>
          </a:prstGeom>
          <a:noFill/>
          <a:ln w="57150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9" name="Text Box 15"/>
          <p:cNvSpPr txBox="1">
            <a:spLocks noChangeArrowheads="1"/>
          </p:cNvSpPr>
          <p:nvPr/>
        </p:nvSpPr>
        <p:spPr bwMode="auto">
          <a:xfrm>
            <a:off x="7260352" y="3316985"/>
            <a:ext cx="1883648" cy="1477328"/>
          </a:xfrm>
          <a:prstGeom prst="rect">
            <a:avLst/>
          </a:prstGeom>
          <a:noFill/>
          <a:ln w="9525">
            <a:solidFill>
              <a:srgbClr val="66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500" b="1" dirty="0">
                <a:solidFill>
                  <a:srgbClr val="000066"/>
                </a:solidFill>
                <a:latin typeface="Times New Roman" pitchFamily="18" charset="0"/>
              </a:rPr>
              <a:t>0 </a:t>
            </a:r>
            <a:r>
              <a:rPr lang="en-US" sz="4500" b="1" dirty="0" err="1">
                <a:solidFill>
                  <a:srgbClr val="000066"/>
                </a:solidFill>
                <a:latin typeface="Times New Roman" pitchFamily="18" charset="0"/>
              </a:rPr>
              <a:t>phần</a:t>
            </a:r>
            <a:r>
              <a:rPr lang="en-US" sz="45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4500" b="1" dirty="0" err="1">
                <a:solidFill>
                  <a:srgbClr val="000066"/>
                </a:solidFill>
                <a:latin typeface="Times New Roman" pitchFamily="18" charset="0"/>
              </a:rPr>
              <a:t>trăm</a:t>
            </a:r>
            <a:endParaRPr lang="en-US" sz="4500" b="1" dirty="0"/>
          </a:p>
        </p:txBody>
      </p:sp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5075836" y="3330006"/>
            <a:ext cx="1944436" cy="1477328"/>
          </a:xfrm>
          <a:prstGeom prst="rect">
            <a:avLst/>
          </a:prstGeom>
          <a:noFill/>
          <a:ln w="9525">
            <a:solidFill>
              <a:srgbClr val="66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500" b="1" dirty="0">
                <a:solidFill>
                  <a:srgbClr val="000066"/>
                </a:solidFill>
                <a:latin typeface="Times New Roman" pitchFamily="18" charset="0"/>
              </a:rPr>
              <a:t>8 </a:t>
            </a:r>
            <a:r>
              <a:rPr lang="en-US" sz="4500" b="1" dirty="0" err="1">
                <a:solidFill>
                  <a:srgbClr val="000066"/>
                </a:solidFill>
                <a:latin typeface="Times New Roman" pitchFamily="18" charset="0"/>
              </a:rPr>
              <a:t>phần</a:t>
            </a:r>
            <a:r>
              <a:rPr lang="en-US" sz="45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4500" b="1" dirty="0" err="1">
                <a:solidFill>
                  <a:srgbClr val="000066"/>
                </a:solidFill>
                <a:latin typeface="Times New Roman" pitchFamily="18" charset="0"/>
              </a:rPr>
              <a:t>mười</a:t>
            </a:r>
            <a:endParaRPr lang="en-US" sz="4500" b="1" dirty="0"/>
          </a:p>
        </p:txBody>
      </p:sp>
      <p:sp>
        <p:nvSpPr>
          <p:cNvPr id="26641" name="Line 17"/>
          <p:cNvSpPr>
            <a:spLocks noChangeShapeType="1"/>
          </p:cNvSpPr>
          <p:nvPr/>
        </p:nvSpPr>
        <p:spPr bwMode="auto">
          <a:xfrm>
            <a:off x="2325445" y="2455607"/>
            <a:ext cx="0" cy="762000"/>
          </a:xfrm>
          <a:prstGeom prst="line">
            <a:avLst/>
          </a:prstGeom>
          <a:noFill/>
          <a:ln w="57150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2" name="Line 18"/>
          <p:cNvSpPr>
            <a:spLocks noChangeShapeType="1"/>
          </p:cNvSpPr>
          <p:nvPr/>
        </p:nvSpPr>
        <p:spPr bwMode="auto">
          <a:xfrm flipH="1">
            <a:off x="247650" y="2495261"/>
            <a:ext cx="952500" cy="762000"/>
          </a:xfrm>
          <a:prstGeom prst="line">
            <a:avLst/>
          </a:prstGeom>
          <a:noFill/>
          <a:ln w="57150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3" name="Text Box 19"/>
          <p:cNvSpPr txBox="1">
            <a:spLocks noChangeArrowheads="1"/>
          </p:cNvSpPr>
          <p:nvPr/>
        </p:nvSpPr>
        <p:spPr bwMode="auto">
          <a:xfrm>
            <a:off x="-14808" y="3280978"/>
            <a:ext cx="1447800" cy="1477328"/>
          </a:xfrm>
          <a:prstGeom prst="rect">
            <a:avLst/>
          </a:prstGeom>
          <a:noFill/>
          <a:ln w="9525">
            <a:solidFill>
              <a:srgbClr val="66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500" b="1" dirty="0">
                <a:solidFill>
                  <a:srgbClr val="000066"/>
                </a:solidFill>
                <a:latin typeface="Times New Roman" pitchFamily="18" charset="0"/>
              </a:rPr>
              <a:t>3 </a:t>
            </a:r>
            <a:r>
              <a:rPr lang="en-US" sz="4500" b="1" dirty="0" err="1">
                <a:solidFill>
                  <a:srgbClr val="000066"/>
                </a:solidFill>
                <a:latin typeface="Times New Roman" pitchFamily="18" charset="0"/>
              </a:rPr>
              <a:t>trăm</a:t>
            </a:r>
            <a:endParaRPr lang="en-US" sz="4500" b="1" dirty="0"/>
          </a:p>
        </p:txBody>
      </p:sp>
      <p:sp>
        <p:nvSpPr>
          <p:cNvPr id="26644" name="Text Box 20"/>
          <p:cNvSpPr txBox="1">
            <a:spLocks noChangeArrowheads="1"/>
          </p:cNvSpPr>
          <p:nvPr/>
        </p:nvSpPr>
        <p:spPr bwMode="auto">
          <a:xfrm>
            <a:off x="1601545" y="3265499"/>
            <a:ext cx="1447800" cy="1477328"/>
          </a:xfrm>
          <a:prstGeom prst="rect">
            <a:avLst/>
          </a:prstGeom>
          <a:noFill/>
          <a:ln w="9525">
            <a:solidFill>
              <a:srgbClr val="66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500" b="1" dirty="0">
                <a:solidFill>
                  <a:srgbClr val="000066"/>
                </a:solidFill>
                <a:latin typeface="Times New Roman" pitchFamily="18" charset="0"/>
              </a:rPr>
              <a:t>0 </a:t>
            </a:r>
            <a:r>
              <a:rPr lang="en-US" sz="4500" b="1" dirty="0" err="1">
                <a:solidFill>
                  <a:srgbClr val="000066"/>
                </a:solidFill>
                <a:latin typeface="Times New Roman" pitchFamily="18" charset="0"/>
              </a:rPr>
              <a:t>chục</a:t>
            </a:r>
            <a:endParaRPr lang="en-US" sz="4500" b="1" dirty="0"/>
          </a:p>
        </p:txBody>
      </p:sp>
    </p:spTree>
    <p:extLst>
      <p:ext uri="{BB962C8B-B14F-4D97-AF65-F5344CB8AC3E}">
        <p14:creationId xmlns:p14="http://schemas.microsoft.com/office/powerpoint/2010/main" val="262653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6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6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6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6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  <p:bldP spid="26628" grpId="0" animBg="1"/>
      <p:bldP spid="26629" grpId="0" animBg="1"/>
      <p:bldP spid="26630" grpId="0" animBg="1"/>
      <p:bldP spid="26632" grpId="0" animBg="1"/>
      <p:bldP spid="26633" grpId="0" animBg="1"/>
      <p:bldP spid="26634" grpId="0" animBg="1"/>
      <p:bldP spid="26635" grpId="0" animBg="1"/>
      <p:bldP spid="26636" grpId="0" animBg="1"/>
      <p:bldP spid="26637" grpId="0" animBg="1"/>
      <p:bldP spid="26638" grpId="0" animBg="1"/>
      <p:bldP spid="26639" grpId="0" animBg="1"/>
      <p:bldP spid="26640" grpId="0" animBg="1"/>
      <p:bldP spid="26641" grpId="0" animBg="1"/>
      <p:bldP spid="26642" grpId="0" animBg="1"/>
      <p:bldP spid="26643" grpId="0" animBg="1"/>
      <p:bldP spid="2664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2746886" y="-7343"/>
            <a:ext cx="4401166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dirty="0">
                <a:solidFill>
                  <a:srgbClr val="800000"/>
                </a:solidFill>
              </a:rPr>
              <a:t> </a:t>
            </a:r>
            <a:r>
              <a:rPr lang="en-US" sz="9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1942,54</a:t>
            </a:r>
            <a:r>
              <a:rPr lang="en-US" sz="6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4716016" y="1939204"/>
            <a:ext cx="4639390" cy="861774"/>
          </a:xfrm>
          <a:prstGeom prst="rect">
            <a:avLst/>
          </a:prstGeom>
          <a:noFill/>
          <a:ln w="57150">
            <a:solidFill>
              <a:srgbClr val="66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000" b="1" dirty="0" err="1">
                <a:solidFill>
                  <a:srgbClr val="FF0000"/>
                </a:solidFill>
                <a:latin typeface="Times New Roman" pitchFamily="18" charset="0"/>
              </a:rPr>
              <a:t>phần</a:t>
            </a:r>
            <a:r>
              <a:rPr lang="en-US" sz="5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itchFamily="18" charset="0"/>
              </a:rPr>
              <a:t>thập</a:t>
            </a:r>
            <a:r>
              <a:rPr lang="en-US" sz="5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itchFamily="18" charset="0"/>
              </a:rPr>
              <a:t>phân</a:t>
            </a:r>
            <a:endParaRPr lang="en-US" sz="5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4451555" y="3823968"/>
            <a:ext cx="1366551" cy="2169825"/>
          </a:xfrm>
          <a:prstGeom prst="rect">
            <a:avLst/>
          </a:prstGeom>
          <a:noFill/>
          <a:ln w="9525">
            <a:solidFill>
              <a:srgbClr val="66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500" b="1" dirty="0">
                <a:solidFill>
                  <a:srgbClr val="000066"/>
                </a:solidFill>
                <a:latin typeface="Times New Roman" pitchFamily="18" charset="0"/>
              </a:rPr>
              <a:t>2 </a:t>
            </a:r>
            <a:r>
              <a:rPr lang="en-US" sz="4500" b="1" dirty="0" err="1">
                <a:solidFill>
                  <a:srgbClr val="000066"/>
                </a:solidFill>
                <a:latin typeface="Times New Roman" pitchFamily="18" charset="0"/>
              </a:rPr>
              <a:t>đơn</a:t>
            </a:r>
            <a:r>
              <a:rPr lang="en-US" sz="45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4500" b="1" dirty="0" err="1">
                <a:solidFill>
                  <a:srgbClr val="000066"/>
                </a:solidFill>
                <a:latin typeface="Times New Roman" pitchFamily="18" charset="0"/>
              </a:rPr>
              <a:t>vị</a:t>
            </a:r>
            <a:endParaRPr lang="en-US" sz="4500" b="1" dirty="0"/>
          </a:p>
        </p:txBody>
      </p:sp>
      <p:sp>
        <p:nvSpPr>
          <p:cNvPr id="26630" name="Line 6"/>
          <p:cNvSpPr>
            <a:spLocks noChangeShapeType="1"/>
          </p:cNvSpPr>
          <p:nvPr/>
        </p:nvSpPr>
        <p:spPr bwMode="auto">
          <a:xfrm>
            <a:off x="6012160" y="1268760"/>
            <a:ext cx="1503106" cy="685800"/>
          </a:xfrm>
          <a:prstGeom prst="line">
            <a:avLst/>
          </a:prstGeom>
          <a:noFill/>
          <a:ln w="57150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2" name="Line 8"/>
          <p:cNvSpPr>
            <a:spLocks noChangeShapeType="1"/>
          </p:cNvSpPr>
          <p:nvPr/>
        </p:nvSpPr>
        <p:spPr bwMode="auto">
          <a:xfrm>
            <a:off x="3276600" y="1268760"/>
            <a:ext cx="1828800" cy="0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3" name="Line 9"/>
          <p:cNvSpPr>
            <a:spLocks noChangeShapeType="1"/>
          </p:cNvSpPr>
          <p:nvPr/>
        </p:nvSpPr>
        <p:spPr bwMode="auto">
          <a:xfrm>
            <a:off x="5715000" y="1268760"/>
            <a:ext cx="914400" cy="0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182903" y="1895394"/>
            <a:ext cx="4238613" cy="861774"/>
          </a:xfrm>
          <a:prstGeom prst="rect">
            <a:avLst/>
          </a:prstGeom>
          <a:noFill/>
          <a:ln w="57150">
            <a:solidFill>
              <a:srgbClr val="66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80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itchFamily="18" charset="0"/>
              </a:rPr>
              <a:t>phần</a:t>
            </a:r>
            <a:r>
              <a:rPr lang="en-US" sz="5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itchFamily="18" charset="0"/>
              </a:rPr>
              <a:t>nguyên</a:t>
            </a:r>
            <a:endParaRPr lang="en-US" sz="5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6637" name="Line 13"/>
          <p:cNvSpPr>
            <a:spLocks noChangeShapeType="1"/>
          </p:cNvSpPr>
          <p:nvPr/>
        </p:nvSpPr>
        <p:spPr bwMode="auto">
          <a:xfrm flipH="1">
            <a:off x="3124200" y="1268760"/>
            <a:ext cx="1219200" cy="685800"/>
          </a:xfrm>
          <a:prstGeom prst="line">
            <a:avLst/>
          </a:prstGeom>
          <a:noFill/>
          <a:ln w="57150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8" name="Line 14"/>
          <p:cNvSpPr>
            <a:spLocks noChangeShapeType="1"/>
          </p:cNvSpPr>
          <p:nvPr/>
        </p:nvSpPr>
        <p:spPr bwMode="auto">
          <a:xfrm>
            <a:off x="2622755" y="2739390"/>
            <a:ext cx="2324714" cy="1123050"/>
          </a:xfrm>
          <a:prstGeom prst="line">
            <a:avLst/>
          </a:prstGeom>
          <a:noFill/>
          <a:ln w="57150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1" name="Line 17"/>
          <p:cNvSpPr>
            <a:spLocks noChangeShapeType="1"/>
          </p:cNvSpPr>
          <p:nvPr/>
        </p:nvSpPr>
        <p:spPr bwMode="auto">
          <a:xfrm>
            <a:off x="2590800" y="2726318"/>
            <a:ext cx="901080" cy="1136121"/>
          </a:xfrm>
          <a:prstGeom prst="line">
            <a:avLst/>
          </a:prstGeom>
          <a:noFill/>
          <a:ln w="57150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2" name="Line 18"/>
          <p:cNvSpPr>
            <a:spLocks noChangeShapeType="1"/>
          </p:cNvSpPr>
          <p:nvPr/>
        </p:nvSpPr>
        <p:spPr bwMode="auto">
          <a:xfrm flipH="1">
            <a:off x="2051720" y="2739389"/>
            <a:ext cx="500980" cy="1094477"/>
          </a:xfrm>
          <a:prstGeom prst="line">
            <a:avLst/>
          </a:prstGeom>
          <a:noFill/>
          <a:ln w="57150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3" name="Text Box 19"/>
          <p:cNvSpPr txBox="1">
            <a:spLocks noChangeArrowheads="1"/>
          </p:cNvSpPr>
          <p:nvPr/>
        </p:nvSpPr>
        <p:spPr bwMode="auto">
          <a:xfrm>
            <a:off x="1555955" y="3823968"/>
            <a:ext cx="1358375" cy="1892826"/>
          </a:xfrm>
          <a:prstGeom prst="rect">
            <a:avLst/>
          </a:prstGeom>
          <a:noFill/>
          <a:ln w="9525">
            <a:solidFill>
              <a:srgbClr val="66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500" b="1" dirty="0">
                <a:solidFill>
                  <a:srgbClr val="000066"/>
                </a:solidFill>
                <a:latin typeface="Times New Roman" pitchFamily="18" charset="0"/>
              </a:rPr>
              <a:t>9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</a:rPr>
              <a:t>tră</a:t>
            </a:r>
            <a:r>
              <a:rPr lang="en-US" sz="4500" b="1" dirty="0" err="1">
                <a:solidFill>
                  <a:srgbClr val="000066"/>
                </a:solidFill>
                <a:latin typeface="Times New Roman" pitchFamily="18" charset="0"/>
              </a:rPr>
              <a:t>m</a:t>
            </a:r>
            <a:endParaRPr lang="en-US" sz="4500" b="1" dirty="0">
              <a:solidFill>
                <a:srgbClr val="000066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 b="1" dirty="0"/>
          </a:p>
        </p:txBody>
      </p:sp>
      <p:sp>
        <p:nvSpPr>
          <p:cNvPr id="26644" name="Text Box 20"/>
          <p:cNvSpPr txBox="1">
            <a:spLocks noChangeArrowheads="1"/>
          </p:cNvSpPr>
          <p:nvPr/>
        </p:nvSpPr>
        <p:spPr bwMode="auto">
          <a:xfrm>
            <a:off x="3048000" y="3862440"/>
            <a:ext cx="1276670" cy="1815882"/>
          </a:xfrm>
          <a:prstGeom prst="rect">
            <a:avLst/>
          </a:prstGeom>
          <a:noFill/>
          <a:ln w="9525">
            <a:solidFill>
              <a:srgbClr val="66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500" b="1" dirty="0">
                <a:solidFill>
                  <a:srgbClr val="000066"/>
                </a:solidFill>
                <a:latin typeface="Times New Roman" pitchFamily="18" charset="0"/>
              </a:rPr>
              <a:t>4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</a:rPr>
              <a:t>chục</a:t>
            </a:r>
            <a:endParaRPr lang="en-US" sz="4000" b="1" dirty="0">
              <a:solidFill>
                <a:srgbClr val="000066"/>
              </a:solidFill>
              <a:latin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b="1" dirty="0"/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-129736" y="3833867"/>
            <a:ext cx="1533384" cy="1815882"/>
          </a:xfrm>
          <a:prstGeom prst="rect">
            <a:avLst/>
          </a:prstGeom>
          <a:noFill/>
          <a:ln w="9525">
            <a:solidFill>
              <a:srgbClr val="66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500" b="1" dirty="0">
                <a:solidFill>
                  <a:srgbClr val="000066"/>
                </a:solidFill>
                <a:latin typeface="Times New Roman" pitchFamily="18" charset="0"/>
              </a:rPr>
              <a:t>1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</a:rPr>
              <a:t>nghìn</a:t>
            </a:r>
            <a:endParaRPr lang="en-US" sz="4000" b="1" dirty="0">
              <a:solidFill>
                <a:srgbClr val="000066"/>
              </a:solidFill>
              <a:latin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b="1" dirty="0"/>
          </a:p>
        </p:txBody>
      </p:sp>
      <p:sp>
        <p:nvSpPr>
          <p:cNvPr id="22" name="Line 18"/>
          <p:cNvSpPr>
            <a:spLocks noChangeShapeType="1"/>
          </p:cNvSpPr>
          <p:nvPr/>
        </p:nvSpPr>
        <p:spPr bwMode="auto">
          <a:xfrm flipH="1">
            <a:off x="571500" y="2757168"/>
            <a:ext cx="1981200" cy="1066800"/>
          </a:xfrm>
          <a:prstGeom prst="line">
            <a:avLst/>
          </a:prstGeom>
          <a:noFill/>
          <a:ln w="57150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11"/>
          <p:cNvSpPr>
            <a:spLocks noChangeShapeType="1"/>
          </p:cNvSpPr>
          <p:nvPr/>
        </p:nvSpPr>
        <p:spPr bwMode="auto">
          <a:xfrm flipH="1">
            <a:off x="6387281" y="2718945"/>
            <a:ext cx="914400" cy="1066800"/>
          </a:xfrm>
          <a:prstGeom prst="line">
            <a:avLst/>
          </a:prstGeom>
          <a:noFill/>
          <a:ln w="57150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Text Box 16"/>
          <p:cNvSpPr txBox="1">
            <a:spLocks noChangeArrowheads="1"/>
          </p:cNvSpPr>
          <p:nvPr/>
        </p:nvSpPr>
        <p:spPr bwMode="auto">
          <a:xfrm>
            <a:off x="5981700" y="3780829"/>
            <a:ext cx="1533566" cy="2816156"/>
          </a:xfrm>
          <a:prstGeom prst="rect">
            <a:avLst/>
          </a:prstGeom>
          <a:noFill/>
          <a:ln w="9525">
            <a:solidFill>
              <a:srgbClr val="66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500" b="1" dirty="0">
                <a:solidFill>
                  <a:srgbClr val="000066"/>
                </a:solidFill>
                <a:latin typeface="Times New Roman" pitchFamily="18" charset="0"/>
              </a:rPr>
              <a:t>5 </a:t>
            </a:r>
            <a:r>
              <a:rPr lang="en-US" sz="4500" b="1" dirty="0" err="1">
                <a:solidFill>
                  <a:srgbClr val="000066"/>
                </a:solidFill>
                <a:latin typeface="Times New Roman" pitchFamily="18" charset="0"/>
              </a:rPr>
              <a:t>phần</a:t>
            </a:r>
            <a:r>
              <a:rPr lang="en-US" sz="45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4500" b="1" dirty="0" err="1">
                <a:solidFill>
                  <a:srgbClr val="000066"/>
                </a:solidFill>
                <a:latin typeface="Times New Roman" pitchFamily="18" charset="0"/>
              </a:rPr>
              <a:t>mười</a:t>
            </a:r>
            <a:endParaRPr lang="en-US" sz="4500" b="1" dirty="0">
              <a:solidFill>
                <a:srgbClr val="000066"/>
              </a:solidFill>
              <a:latin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sz="2800" b="1" dirty="0">
              <a:solidFill>
                <a:srgbClr val="000066"/>
              </a:solidFill>
              <a:latin typeface="Times New Roman" pitchFamily="18" charset="0"/>
            </a:endParaRPr>
          </a:p>
        </p:txBody>
      </p:sp>
      <p:sp>
        <p:nvSpPr>
          <p:cNvPr id="25" name="Line 12"/>
          <p:cNvSpPr>
            <a:spLocks noChangeShapeType="1"/>
          </p:cNvSpPr>
          <p:nvPr/>
        </p:nvSpPr>
        <p:spPr bwMode="auto">
          <a:xfrm>
            <a:off x="7258665" y="2746326"/>
            <a:ext cx="1143000" cy="1066800"/>
          </a:xfrm>
          <a:prstGeom prst="line">
            <a:avLst/>
          </a:prstGeom>
          <a:noFill/>
          <a:ln w="57150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7647039" y="3823968"/>
            <a:ext cx="1447800" cy="2816156"/>
          </a:xfrm>
          <a:prstGeom prst="rect">
            <a:avLst/>
          </a:prstGeom>
          <a:noFill/>
          <a:ln w="9525">
            <a:solidFill>
              <a:srgbClr val="66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500" b="1" dirty="0">
                <a:solidFill>
                  <a:srgbClr val="000066"/>
                </a:solidFill>
                <a:latin typeface="Times New Roman" pitchFamily="18" charset="0"/>
              </a:rPr>
              <a:t>4 </a:t>
            </a:r>
            <a:r>
              <a:rPr lang="en-US" sz="4500" b="1" dirty="0" err="1">
                <a:solidFill>
                  <a:srgbClr val="000066"/>
                </a:solidFill>
                <a:latin typeface="Times New Roman" pitchFamily="18" charset="0"/>
              </a:rPr>
              <a:t>phần</a:t>
            </a:r>
            <a:r>
              <a:rPr lang="en-US" sz="45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4500" b="1" dirty="0" err="1">
                <a:solidFill>
                  <a:srgbClr val="000066"/>
                </a:solidFill>
                <a:latin typeface="Times New Roman" pitchFamily="18" charset="0"/>
              </a:rPr>
              <a:t>trăm</a:t>
            </a:r>
            <a:endParaRPr lang="en-US" sz="4500" b="1" dirty="0">
              <a:solidFill>
                <a:srgbClr val="000066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7614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6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6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6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6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  <p:bldP spid="26628" grpId="0" animBg="1"/>
      <p:bldP spid="26629" grpId="0" animBg="1"/>
      <p:bldP spid="26630" grpId="0" animBg="1"/>
      <p:bldP spid="26632" grpId="0" animBg="1"/>
      <p:bldP spid="26633" grpId="0" animBg="1"/>
      <p:bldP spid="26634" grpId="0" animBg="1"/>
      <p:bldP spid="26637" grpId="0" animBg="1"/>
      <p:bldP spid="26638" grpId="0" animBg="1"/>
      <p:bldP spid="26641" grpId="0" animBg="1"/>
      <p:bldP spid="26642" grpId="0" animBg="1"/>
      <p:bldP spid="26643" grpId="0" animBg="1"/>
      <p:bldP spid="26644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2725615" y="-56504"/>
            <a:ext cx="33528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0,032</a:t>
            </a:r>
            <a:r>
              <a:rPr lang="en-US" sz="9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4402015" y="1781105"/>
            <a:ext cx="4569708" cy="861774"/>
          </a:xfrm>
          <a:prstGeom prst="rect">
            <a:avLst/>
          </a:prstGeom>
          <a:noFill/>
          <a:ln w="38100">
            <a:solidFill>
              <a:srgbClr val="66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000" b="1" dirty="0" err="1">
                <a:solidFill>
                  <a:srgbClr val="FF0000"/>
                </a:solidFill>
                <a:latin typeface="Times New Roman" pitchFamily="18" charset="0"/>
              </a:rPr>
              <a:t>phần</a:t>
            </a:r>
            <a:r>
              <a:rPr lang="en-US" sz="5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itchFamily="18" charset="0"/>
              </a:rPr>
              <a:t>thập</a:t>
            </a:r>
            <a:r>
              <a:rPr lang="en-US" sz="5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itchFamily="18" charset="0"/>
              </a:rPr>
              <a:t>phân</a:t>
            </a:r>
            <a:endParaRPr lang="en-US" sz="5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7380312" y="3767129"/>
            <a:ext cx="1585784" cy="2169825"/>
          </a:xfrm>
          <a:prstGeom prst="rect">
            <a:avLst/>
          </a:prstGeom>
          <a:noFill/>
          <a:ln w="9525">
            <a:solidFill>
              <a:srgbClr val="66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500" b="1" dirty="0">
                <a:solidFill>
                  <a:srgbClr val="000066"/>
                </a:solidFill>
                <a:latin typeface="Times New Roman" pitchFamily="18" charset="0"/>
              </a:rPr>
              <a:t>2 </a:t>
            </a:r>
            <a:r>
              <a:rPr lang="en-US" sz="4500" b="1" dirty="0" err="1">
                <a:solidFill>
                  <a:srgbClr val="000066"/>
                </a:solidFill>
                <a:latin typeface="Times New Roman" pitchFamily="18" charset="0"/>
              </a:rPr>
              <a:t>phần</a:t>
            </a:r>
            <a:r>
              <a:rPr lang="en-US" sz="45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4500" b="1" dirty="0" err="1">
                <a:solidFill>
                  <a:srgbClr val="000066"/>
                </a:solidFill>
                <a:latin typeface="Times New Roman" pitchFamily="18" charset="0"/>
              </a:rPr>
              <a:t>nghìn</a:t>
            </a:r>
            <a:endParaRPr lang="en-US" sz="4500" b="1" dirty="0"/>
          </a:p>
        </p:txBody>
      </p:sp>
      <p:sp>
        <p:nvSpPr>
          <p:cNvPr id="26630" name="Line 6"/>
          <p:cNvSpPr>
            <a:spLocks noChangeShapeType="1"/>
          </p:cNvSpPr>
          <p:nvPr/>
        </p:nvSpPr>
        <p:spPr bwMode="auto">
          <a:xfrm>
            <a:off x="4586416" y="1196752"/>
            <a:ext cx="1371600" cy="609600"/>
          </a:xfrm>
          <a:prstGeom prst="line">
            <a:avLst/>
          </a:prstGeom>
          <a:noFill/>
          <a:ln w="57150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2" name="Line 8"/>
          <p:cNvSpPr>
            <a:spLocks noChangeShapeType="1"/>
          </p:cNvSpPr>
          <p:nvPr/>
        </p:nvSpPr>
        <p:spPr bwMode="auto">
          <a:xfrm>
            <a:off x="2904767" y="1196752"/>
            <a:ext cx="609600" cy="0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>
            <a:off x="4042804" y="1196752"/>
            <a:ext cx="1465299" cy="0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0" y="1857945"/>
            <a:ext cx="4104456" cy="861774"/>
          </a:xfrm>
          <a:prstGeom prst="rect">
            <a:avLst/>
          </a:prstGeom>
          <a:noFill/>
          <a:ln w="57150">
            <a:solidFill>
              <a:srgbClr val="66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80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itchFamily="18" charset="0"/>
              </a:rPr>
              <a:t>phần</a:t>
            </a:r>
            <a:r>
              <a:rPr lang="en-US" sz="5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itchFamily="18" charset="0"/>
              </a:rPr>
              <a:t>nguyên</a:t>
            </a:r>
            <a:endParaRPr lang="en-US" sz="5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6635" name="Line 11"/>
          <p:cNvSpPr>
            <a:spLocks noChangeShapeType="1"/>
          </p:cNvSpPr>
          <p:nvPr/>
        </p:nvSpPr>
        <p:spPr bwMode="auto">
          <a:xfrm>
            <a:off x="6405341" y="2588058"/>
            <a:ext cx="0" cy="1225061"/>
          </a:xfrm>
          <a:prstGeom prst="line">
            <a:avLst/>
          </a:prstGeom>
          <a:noFill/>
          <a:ln w="57150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6" name="Line 12"/>
          <p:cNvSpPr>
            <a:spLocks noChangeShapeType="1"/>
          </p:cNvSpPr>
          <p:nvPr/>
        </p:nvSpPr>
        <p:spPr bwMode="auto">
          <a:xfrm>
            <a:off x="6405340" y="2604598"/>
            <a:ext cx="1551035" cy="1162532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7" name="Line 13"/>
          <p:cNvSpPr>
            <a:spLocks noChangeShapeType="1"/>
          </p:cNvSpPr>
          <p:nvPr/>
        </p:nvSpPr>
        <p:spPr bwMode="auto">
          <a:xfrm flipH="1">
            <a:off x="1736854" y="1196752"/>
            <a:ext cx="1600200" cy="685800"/>
          </a:xfrm>
          <a:prstGeom prst="line">
            <a:avLst/>
          </a:prstGeom>
          <a:noFill/>
          <a:ln w="57150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9" name="Text Box 15"/>
          <p:cNvSpPr txBox="1">
            <a:spLocks noChangeArrowheads="1"/>
          </p:cNvSpPr>
          <p:nvPr/>
        </p:nvSpPr>
        <p:spPr bwMode="auto">
          <a:xfrm>
            <a:off x="523932" y="3606948"/>
            <a:ext cx="2260908" cy="784830"/>
          </a:xfrm>
          <a:prstGeom prst="rect">
            <a:avLst/>
          </a:prstGeom>
          <a:noFill/>
          <a:ln w="57150">
            <a:solidFill>
              <a:srgbClr val="66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500" b="1" dirty="0">
                <a:solidFill>
                  <a:srgbClr val="000066"/>
                </a:solidFill>
                <a:latin typeface="Times New Roman" pitchFamily="18" charset="0"/>
              </a:rPr>
              <a:t>0 </a:t>
            </a:r>
            <a:r>
              <a:rPr lang="en-US" sz="4500" b="1" dirty="0" err="1">
                <a:solidFill>
                  <a:srgbClr val="000066"/>
                </a:solidFill>
                <a:latin typeface="Times New Roman" pitchFamily="18" charset="0"/>
              </a:rPr>
              <a:t>đơn</a:t>
            </a:r>
            <a:r>
              <a:rPr lang="en-US" sz="45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rgbClr val="000066"/>
                </a:solidFill>
                <a:latin typeface="Times New Roman" pitchFamily="18" charset="0"/>
              </a:rPr>
              <a:t>vị</a:t>
            </a:r>
            <a:endParaRPr lang="en-US" sz="4500" b="1" dirty="0">
              <a:solidFill>
                <a:srgbClr val="000066"/>
              </a:solidFill>
              <a:latin typeface="Times New Roman" pitchFamily="18" charset="0"/>
            </a:endParaRPr>
          </a:p>
        </p:txBody>
      </p:sp>
      <p:sp>
        <p:nvSpPr>
          <p:cNvPr id="26641" name="Line 17"/>
          <p:cNvSpPr>
            <a:spLocks noChangeShapeType="1"/>
          </p:cNvSpPr>
          <p:nvPr/>
        </p:nvSpPr>
        <p:spPr bwMode="auto">
          <a:xfrm flipH="1">
            <a:off x="1782891" y="2685894"/>
            <a:ext cx="46037" cy="990600"/>
          </a:xfrm>
          <a:prstGeom prst="line">
            <a:avLst/>
          </a:prstGeom>
          <a:noFill/>
          <a:ln w="57150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2" name="Line 18"/>
          <p:cNvSpPr>
            <a:spLocks noChangeShapeType="1"/>
          </p:cNvSpPr>
          <p:nvPr/>
        </p:nvSpPr>
        <p:spPr bwMode="auto">
          <a:xfrm flipH="1">
            <a:off x="4721827" y="2565935"/>
            <a:ext cx="1679533" cy="1181663"/>
          </a:xfrm>
          <a:prstGeom prst="line">
            <a:avLst/>
          </a:prstGeom>
          <a:noFill/>
          <a:ln w="57150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3" name="Text Box 19"/>
          <p:cNvSpPr txBox="1">
            <a:spLocks noChangeArrowheads="1"/>
          </p:cNvSpPr>
          <p:nvPr/>
        </p:nvSpPr>
        <p:spPr bwMode="auto">
          <a:xfrm>
            <a:off x="3744267" y="3767130"/>
            <a:ext cx="1763836" cy="2169825"/>
          </a:xfrm>
          <a:prstGeom prst="rect">
            <a:avLst/>
          </a:prstGeom>
          <a:noFill/>
          <a:ln w="9525">
            <a:solidFill>
              <a:srgbClr val="66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500" b="1" dirty="0">
                <a:solidFill>
                  <a:srgbClr val="000066"/>
                </a:solidFill>
                <a:latin typeface="Times New Roman" pitchFamily="18" charset="0"/>
              </a:rPr>
              <a:t>0 </a:t>
            </a:r>
            <a:r>
              <a:rPr lang="en-US" sz="4500" b="1" dirty="0" err="1">
                <a:solidFill>
                  <a:srgbClr val="000066"/>
                </a:solidFill>
                <a:latin typeface="Times New Roman" pitchFamily="18" charset="0"/>
              </a:rPr>
              <a:t>phần</a:t>
            </a:r>
            <a:r>
              <a:rPr lang="en-US" sz="45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4500" b="1" dirty="0" err="1">
                <a:solidFill>
                  <a:srgbClr val="000066"/>
                </a:solidFill>
                <a:latin typeface="Times New Roman" pitchFamily="18" charset="0"/>
              </a:rPr>
              <a:t>mười</a:t>
            </a:r>
            <a:endParaRPr lang="en-US" sz="4500" b="1" dirty="0"/>
          </a:p>
        </p:txBody>
      </p:sp>
      <p:sp>
        <p:nvSpPr>
          <p:cNvPr id="26644" name="Text Box 20"/>
          <p:cNvSpPr txBox="1">
            <a:spLocks noChangeArrowheads="1"/>
          </p:cNvSpPr>
          <p:nvPr/>
        </p:nvSpPr>
        <p:spPr bwMode="auto">
          <a:xfrm>
            <a:off x="5677461" y="3767130"/>
            <a:ext cx="1447800" cy="2169825"/>
          </a:xfrm>
          <a:prstGeom prst="rect">
            <a:avLst/>
          </a:prstGeom>
          <a:noFill/>
          <a:ln w="9525">
            <a:solidFill>
              <a:srgbClr val="66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500" b="1" dirty="0">
                <a:solidFill>
                  <a:srgbClr val="000066"/>
                </a:solidFill>
                <a:latin typeface="Times New Roman" pitchFamily="18" charset="0"/>
              </a:rPr>
              <a:t>3 </a:t>
            </a:r>
            <a:r>
              <a:rPr lang="en-US" sz="4500" b="1" dirty="0" err="1">
                <a:solidFill>
                  <a:srgbClr val="000066"/>
                </a:solidFill>
                <a:latin typeface="Times New Roman" pitchFamily="18" charset="0"/>
              </a:rPr>
              <a:t>phần</a:t>
            </a:r>
            <a:r>
              <a:rPr lang="en-US" sz="45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4500" b="1" dirty="0" err="1">
                <a:solidFill>
                  <a:srgbClr val="000066"/>
                </a:solidFill>
                <a:latin typeface="Times New Roman" pitchFamily="18" charset="0"/>
              </a:rPr>
              <a:t>trăm</a:t>
            </a:r>
            <a:endParaRPr lang="en-US" sz="4500" b="1" dirty="0"/>
          </a:p>
        </p:txBody>
      </p:sp>
    </p:spTree>
    <p:extLst>
      <p:ext uri="{BB962C8B-B14F-4D97-AF65-F5344CB8AC3E}">
        <p14:creationId xmlns:p14="http://schemas.microsoft.com/office/powerpoint/2010/main" val="236495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6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6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6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6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  <p:bldP spid="26628" grpId="0" animBg="1"/>
      <p:bldP spid="26629" grpId="0" animBg="1"/>
      <p:bldP spid="26630" grpId="0" animBg="1"/>
      <p:bldP spid="26632" grpId="0" animBg="1"/>
      <p:bldP spid="18441" grpId="0" animBg="1"/>
      <p:bldP spid="26634" grpId="0" animBg="1"/>
      <p:bldP spid="26635" grpId="0" animBg="1"/>
      <p:bldP spid="26636" grpId="0" animBg="1"/>
      <p:bldP spid="26637" grpId="0" animBg="1"/>
      <p:bldP spid="26639" grpId="0" animBg="1"/>
      <p:bldP spid="26641" grpId="0" animBg="1"/>
      <p:bldP spid="26642" grpId="0" animBg="1"/>
      <p:bldP spid="26643" grpId="0" animBg="1"/>
      <p:bldP spid="2664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51520" y="188640"/>
            <a:ext cx="8784976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800" b="1" smtClean="0">
                <a:solidFill>
                  <a:srgbClr val="170BB5"/>
                </a:solidFill>
                <a:latin typeface="Times New Roman" pitchFamily="18" charset="0"/>
              </a:rPr>
              <a:t>Bài </a:t>
            </a:r>
            <a:r>
              <a:rPr lang="en-US" altLang="en-US" sz="2800" b="1" smtClean="0">
                <a:solidFill>
                  <a:srgbClr val="170BB5"/>
                </a:solidFill>
                <a:latin typeface="Times New Roman" pitchFamily="18" charset="0"/>
              </a:rPr>
              <a:t>2:</a:t>
            </a:r>
            <a:r>
              <a:rPr lang="en-US" altLang="en-US" sz="2800" b="1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smtClean="0">
                <a:latin typeface="Times New Roman" pitchFamily="18" charset="0"/>
              </a:rPr>
              <a:t>Viết số thập phân có</a:t>
            </a:r>
            <a:r>
              <a:rPr lang="vi-VN" altLang="en-US" sz="2800" b="1" smtClean="0">
                <a:latin typeface="Times New Roman" pitchFamily="18" charset="0"/>
              </a:rPr>
              <a:t> </a:t>
            </a:r>
            <a:r>
              <a:rPr lang="en-US" altLang="en-US" sz="2800" b="1" smtClean="0">
                <a:latin typeface="Times New Roman" pitchFamily="18" charset="0"/>
              </a:rPr>
              <a:t>:</a:t>
            </a:r>
          </a:p>
          <a:p>
            <a:pPr marL="514350" indent="-514350" defTabSz="914400" eaLnBrk="1" hangingPunct="1">
              <a:spcBef>
                <a:spcPct val="50000"/>
              </a:spcBef>
              <a:buFontTx/>
              <a:buAutoNum type="alphaLcParenR"/>
              <a:defRPr/>
            </a:pPr>
            <a:r>
              <a:rPr lang="en-US" sz="28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514350" indent="-514350" defTabSz="914400" eaLnBrk="1" hangingPunct="1">
              <a:spcBef>
                <a:spcPct val="50000"/>
              </a:spcBef>
              <a:buFontTx/>
              <a:buAutoNum type="alphaLcParenR"/>
              <a:defRPr/>
            </a:pP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trăm </a:t>
            </a:r>
            <a:endParaRPr lang="en-US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eaLnBrk="1" hangingPunct="1">
              <a:spcBef>
                <a:spcPct val="50000"/>
              </a:spcBef>
              <a:defRPr/>
            </a:pP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</a:p>
          <a:p>
            <a:pPr defTabSz="914400" eaLnBrk="1" hangingPunct="1">
              <a:spcBef>
                <a:spcPct val="50000"/>
              </a:spcBef>
              <a:defRPr/>
            </a:pP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endParaRPr lang="vi-VN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eaLnBrk="1" hangingPunct="1">
              <a:spcBef>
                <a:spcPct val="50000"/>
              </a:spcBef>
              <a:defRPr/>
            </a:pP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defTabSz="914400" eaLnBrk="1" hangingPunct="1">
              <a:spcBef>
                <a:spcPct val="50000"/>
              </a:spcBef>
              <a:defRPr/>
            </a:pPr>
            <a:r>
              <a:rPr lang="en-US" sz="28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33791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51520" y="188640"/>
            <a:ext cx="8784976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800" b="1" smtClean="0">
                <a:solidFill>
                  <a:srgbClr val="170BB5"/>
                </a:solidFill>
                <a:latin typeface="Times New Roman" pitchFamily="18" charset="0"/>
              </a:rPr>
              <a:t>Bài </a:t>
            </a:r>
            <a:r>
              <a:rPr lang="en-US" altLang="en-US" sz="2800" b="1" smtClean="0">
                <a:solidFill>
                  <a:srgbClr val="170BB5"/>
                </a:solidFill>
                <a:latin typeface="Times New Roman" pitchFamily="18" charset="0"/>
              </a:rPr>
              <a:t>2:</a:t>
            </a:r>
            <a:r>
              <a:rPr lang="en-US" altLang="en-US" sz="2800" b="1" smtClean="0">
                <a:solidFill>
                  <a:srgbClr val="FF0000"/>
                </a:solidFill>
                <a:latin typeface="Times New Roman" pitchFamily="18" charset="0"/>
              </a:rPr>
              <a:t> Viết số thập phân </a:t>
            </a:r>
            <a:r>
              <a:rPr lang="en-US" altLang="en-US" sz="2800" b="1" smtClean="0">
                <a:latin typeface="Times New Roman" pitchFamily="18" charset="0"/>
              </a:rPr>
              <a:t>có</a:t>
            </a:r>
            <a:r>
              <a:rPr lang="vi-VN" altLang="en-US" sz="2800" b="1" smtClean="0">
                <a:latin typeface="Times New Roman" pitchFamily="18" charset="0"/>
              </a:rPr>
              <a:t> </a:t>
            </a:r>
            <a:r>
              <a:rPr lang="en-US" altLang="en-US" sz="2800" b="1" smtClean="0">
                <a:latin typeface="Times New Roman" pitchFamily="18" charset="0"/>
              </a:rPr>
              <a:t>:</a:t>
            </a:r>
          </a:p>
          <a:p>
            <a:pPr marL="514350" indent="-514350" defTabSz="914400" eaLnBrk="1" hangingPunct="1">
              <a:spcBef>
                <a:spcPct val="50000"/>
              </a:spcBef>
              <a:buFontTx/>
              <a:buAutoNum type="alphaLcParenR"/>
              <a:defRPr/>
            </a:pPr>
            <a:r>
              <a:rPr lang="en-US" sz="28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514350" indent="-514350" defTabSz="914400" eaLnBrk="1" hangingPunct="1">
              <a:spcBef>
                <a:spcPct val="50000"/>
              </a:spcBef>
              <a:buFontTx/>
              <a:buAutoNum type="alphaLcParenR"/>
              <a:defRPr/>
            </a:pP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trăm </a:t>
            </a:r>
            <a:endParaRPr lang="en-US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eaLnBrk="1" hangingPunct="1">
              <a:spcBef>
                <a:spcPct val="50000"/>
              </a:spcBef>
              <a:defRPr/>
            </a:pP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</a:p>
          <a:p>
            <a:pPr defTabSz="914400" eaLnBrk="1" hangingPunct="1">
              <a:spcBef>
                <a:spcPct val="50000"/>
              </a:spcBef>
              <a:defRPr/>
            </a:pP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endParaRPr lang="vi-VN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eaLnBrk="1" hangingPunct="1">
              <a:spcBef>
                <a:spcPct val="50000"/>
              </a:spcBef>
              <a:defRPr/>
            </a:pP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defTabSz="914400" eaLnBrk="1" hangingPunct="1">
              <a:spcBef>
                <a:spcPct val="50000"/>
              </a:spcBef>
              <a:defRPr/>
            </a:pPr>
            <a:r>
              <a:rPr lang="en-US" sz="28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eaLnBrk="1" hangingPunct="1">
              <a:spcBef>
                <a:spcPct val="50000"/>
              </a:spcBef>
              <a:defRPr/>
            </a:pP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e)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Rectangle 2"/>
          <p:cNvSpPr/>
          <p:nvPr/>
        </p:nvSpPr>
        <p:spPr>
          <a:xfrm>
            <a:off x="5220072" y="764704"/>
            <a:ext cx="6976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5,9</a:t>
            </a:r>
          </a:p>
        </p:txBody>
      </p:sp>
      <p:sp>
        <p:nvSpPr>
          <p:cNvPr id="4" name="Rectangle 3"/>
          <p:cNvSpPr/>
          <p:nvPr/>
        </p:nvSpPr>
        <p:spPr>
          <a:xfrm>
            <a:off x="7784484" y="2060848"/>
            <a:ext cx="11079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24,18</a:t>
            </a:r>
          </a:p>
        </p:txBody>
      </p:sp>
      <p:sp>
        <p:nvSpPr>
          <p:cNvPr id="5" name="Rectangle 4"/>
          <p:cNvSpPr/>
          <p:nvPr/>
        </p:nvSpPr>
        <p:spPr>
          <a:xfrm>
            <a:off x="4427984" y="3573016"/>
            <a:ext cx="1313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55,555</a:t>
            </a:r>
          </a:p>
        </p:txBody>
      </p:sp>
      <p:sp>
        <p:nvSpPr>
          <p:cNvPr id="6" name="Rectangle 5"/>
          <p:cNvSpPr/>
          <p:nvPr/>
        </p:nvSpPr>
        <p:spPr>
          <a:xfrm>
            <a:off x="1043608" y="4739137"/>
            <a:ext cx="15183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2002,08</a:t>
            </a:r>
          </a:p>
        </p:txBody>
      </p:sp>
      <p:sp>
        <p:nvSpPr>
          <p:cNvPr id="7" name="Rectangle 6"/>
          <p:cNvSpPr/>
          <p:nvPr/>
        </p:nvSpPr>
        <p:spPr>
          <a:xfrm>
            <a:off x="5336212" y="5508521"/>
            <a:ext cx="11079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0,001</a:t>
            </a:r>
          </a:p>
        </p:txBody>
      </p:sp>
    </p:spTree>
    <p:extLst>
      <p:ext uri="{BB962C8B-B14F-4D97-AF65-F5344CB8AC3E}">
        <p14:creationId xmlns:p14="http://schemas.microsoft.com/office/powerpoint/2010/main" val="23026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0" name="Hộp_Văn_Bản 4"/>
          <p:cNvSpPr txBox="1">
            <a:spLocks noChangeArrowheads="1"/>
          </p:cNvSpPr>
          <p:nvPr/>
        </p:nvSpPr>
        <p:spPr bwMode="auto">
          <a:xfrm>
            <a:off x="539552" y="457200"/>
            <a:ext cx="8147248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600" b="1" smtClean="0">
                <a:solidFill>
                  <a:srgbClr val="0000CC"/>
                </a:solidFill>
              </a:rPr>
              <a:t>	Bài 3: </a:t>
            </a:r>
            <a:r>
              <a:rPr lang="en-US" sz="3600" smtClean="0"/>
              <a:t>Viết </a:t>
            </a:r>
            <a:r>
              <a:rPr lang="en-US" sz="3600"/>
              <a:t>số thập phân  sau thành hỗn số có chứa phân số thập </a:t>
            </a:r>
            <a:r>
              <a:rPr lang="en-US" sz="3600" smtClean="0"/>
              <a:t>phân (theo mẫu):</a:t>
            </a:r>
          </a:p>
          <a:p>
            <a:pPr algn="just" eaLnBrk="1" hangingPunct="1"/>
            <a:endParaRPr lang="en-US" sz="3600" smtClean="0"/>
          </a:p>
          <a:p>
            <a:pPr algn="just" eaLnBrk="1" hangingPunct="1"/>
            <a:r>
              <a:rPr lang="en-US" sz="3600">
                <a:solidFill>
                  <a:srgbClr val="FF0000"/>
                </a:solidFill>
              </a:rPr>
              <a:t> </a:t>
            </a:r>
            <a:r>
              <a:rPr lang="en-US" sz="3600" smtClean="0">
                <a:solidFill>
                  <a:srgbClr val="FF0000"/>
                </a:solidFill>
              </a:rPr>
              <a:t>       </a:t>
            </a:r>
            <a:r>
              <a:rPr lang="en-US" sz="3600" smtClean="0"/>
              <a:t>3,5 ;   6,33;   18,05;   217,908.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413745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0" name="Hộp_Văn_Bản 4"/>
          <p:cNvSpPr txBox="1">
            <a:spLocks noChangeArrowheads="1"/>
          </p:cNvSpPr>
          <p:nvPr/>
        </p:nvSpPr>
        <p:spPr bwMode="auto">
          <a:xfrm>
            <a:off x="539552" y="457200"/>
            <a:ext cx="814724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600" b="1" smtClean="0">
                <a:solidFill>
                  <a:srgbClr val="0000CC"/>
                </a:solidFill>
              </a:rPr>
              <a:t>	Bài 3: </a:t>
            </a:r>
            <a:r>
              <a:rPr lang="en-US" sz="3600" smtClean="0">
                <a:solidFill>
                  <a:srgbClr val="FF0000"/>
                </a:solidFill>
              </a:rPr>
              <a:t>Viết </a:t>
            </a:r>
            <a:r>
              <a:rPr lang="en-US" sz="3600">
                <a:solidFill>
                  <a:srgbClr val="FF0000"/>
                </a:solidFill>
              </a:rPr>
              <a:t>số thập phân</a:t>
            </a:r>
            <a:r>
              <a:rPr lang="en-US" sz="3600"/>
              <a:t>  sau </a:t>
            </a:r>
            <a:r>
              <a:rPr lang="en-US" sz="3600">
                <a:solidFill>
                  <a:srgbClr val="FF0000"/>
                </a:solidFill>
              </a:rPr>
              <a:t>thành hỗn số có chứa phân số thập </a:t>
            </a:r>
            <a:r>
              <a:rPr lang="en-US" sz="3600" smtClean="0">
                <a:solidFill>
                  <a:srgbClr val="FF0000"/>
                </a:solidFill>
              </a:rPr>
              <a:t>phân</a:t>
            </a:r>
            <a:r>
              <a:rPr lang="en-US" sz="3600" smtClean="0"/>
              <a:t> (theo mẫu):</a:t>
            </a:r>
          </a:p>
          <a:p>
            <a:pPr algn="just" eaLnBrk="1" hangingPunct="1"/>
            <a:r>
              <a:rPr lang="en-US" sz="3600">
                <a:solidFill>
                  <a:srgbClr val="FF0000"/>
                </a:solidFill>
              </a:rPr>
              <a:t> </a:t>
            </a:r>
            <a:r>
              <a:rPr lang="en-US" sz="3600" smtClean="0">
                <a:solidFill>
                  <a:srgbClr val="FF0000"/>
                </a:solidFill>
              </a:rPr>
              <a:t>       </a:t>
            </a:r>
            <a:r>
              <a:rPr lang="en-US" sz="3600" smtClean="0"/>
              <a:t>3,5 ;   6,33;   18,05;   217,908.</a:t>
            </a:r>
            <a:endParaRPr lang="en-US" sz="3600"/>
          </a:p>
        </p:txBody>
      </p:sp>
      <p:graphicFrame>
        <p:nvGraphicFramePr>
          <p:cNvPr id="9" name="Bảng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9748389"/>
              </p:ext>
            </p:extLst>
          </p:nvPr>
        </p:nvGraphicFramePr>
        <p:xfrm>
          <a:off x="1259632" y="3356992"/>
          <a:ext cx="6408712" cy="19708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28592"/>
                <a:gridCol w="1080120"/>
              </a:tblGrid>
              <a:tr h="985402">
                <a:tc rowSpan="2">
                  <a:txBody>
                    <a:bodyPr/>
                    <a:lstStyle/>
                    <a:p>
                      <a:r>
                        <a:rPr lang="en-US" sz="5400" smtClean="0">
                          <a:solidFill>
                            <a:srgbClr val="170BB5"/>
                          </a:solidFill>
                        </a:rPr>
                        <a:t>          Mẫu:</a:t>
                      </a:r>
                      <a:r>
                        <a:rPr lang="en-US" sz="5400" baseline="0" smtClean="0">
                          <a:solidFill>
                            <a:srgbClr val="170BB5"/>
                          </a:solidFill>
                        </a:rPr>
                        <a:t> </a:t>
                      </a:r>
                      <a:r>
                        <a:rPr lang="en-US" sz="5400" smtClean="0">
                          <a:solidFill>
                            <a:srgbClr val="170BB5"/>
                          </a:solidFill>
                        </a:rPr>
                        <a:t>3,5 = 3</a:t>
                      </a:r>
                      <a:endParaRPr lang="en-US" sz="5400">
                        <a:solidFill>
                          <a:srgbClr val="170BB5"/>
                        </a:solidFill>
                      </a:endParaRP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smtClean="0">
                          <a:solidFill>
                            <a:srgbClr val="170BB5"/>
                          </a:solidFill>
                        </a:rPr>
                        <a:t>5</a:t>
                      </a:r>
                      <a:endParaRPr lang="en-US" sz="5400">
                        <a:solidFill>
                          <a:srgbClr val="170BB5"/>
                        </a:solidFill>
                      </a:endParaRPr>
                    </a:p>
                  </a:txBody>
                  <a:tcPr marT="45697" marB="4569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85402">
                <a:tc vMerge="1">
                  <a:txBody>
                    <a:bodyPr/>
                    <a:lstStyle/>
                    <a:p>
                      <a:endParaRPr lang="en-US" sz="36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smtClean="0">
                          <a:solidFill>
                            <a:srgbClr val="170BB5"/>
                          </a:solidFill>
                        </a:rPr>
                        <a:t>10</a:t>
                      </a:r>
                      <a:endParaRPr lang="en-US" sz="5400">
                        <a:solidFill>
                          <a:srgbClr val="170BB5"/>
                        </a:solidFill>
                      </a:endParaRPr>
                    </a:p>
                  </a:txBody>
                  <a:tcPr marT="45697" marB="4569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353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Vào http://fb.com/nkpowerskills tải game miễn phí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85"/>
          <a:stretch>
            <a:fillRect/>
          </a:stretch>
        </p:blipFill>
        <p:spPr bwMode="auto">
          <a:xfrm>
            <a:off x="-14287" y="1"/>
            <a:ext cx="9219010" cy="694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447" y="2101851"/>
            <a:ext cx="3051572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654" y="1"/>
            <a:ext cx="6140053" cy="497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163616" y="1309689"/>
            <a:ext cx="3875484" cy="28623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dirty="0">
                <a:solidFill>
                  <a:prstClr val="black"/>
                </a:solidFill>
                <a:latin typeface="Bahnschrift" panose="020B0502040204020203" pitchFamily="34" charset="0"/>
                <a:ea typeface="+mn-ea"/>
              </a:rPr>
              <a:t>Các bạn thỏ cần xây những ngôi nhà cho mình. Các bạn nhỏ hãy giúp thỏ xây nhà bằng cách trả lời đúng các câu hỏi nhé.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vi-VN" dirty="0">
                <a:solidFill>
                  <a:prstClr val="black"/>
                </a:solidFill>
                <a:latin typeface="Bahnschrift" panose="020B0502040204020203" pitchFamily="34" charset="0"/>
                <a:ea typeface="+mn-ea"/>
              </a:rPr>
              <a:t>Bấm vào </a:t>
            </a:r>
            <a:r>
              <a:rPr lang="vi-VN" dirty="0">
                <a:solidFill>
                  <a:srgbClr val="FF0000"/>
                </a:solidFill>
                <a:latin typeface="Bahnschrift" panose="020B0502040204020203" pitchFamily="34" charset="0"/>
                <a:ea typeface="+mn-ea"/>
              </a:rPr>
              <a:t>số</a:t>
            </a:r>
            <a:r>
              <a:rPr lang="vi-VN" dirty="0">
                <a:solidFill>
                  <a:prstClr val="black"/>
                </a:solidFill>
                <a:latin typeface="Bahnschrift" panose="020B0502040204020203" pitchFamily="34" charset="0"/>
                <a:ea typeface="+mn-ea"/>
              </a:rPr>
              <a:t> để chọn câu hỏi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vi-VN" dirty="0">
                <a:solidFill>
                  <a:prstClr val="black"/>
                </a:solidFill>
                <a:latin typeface="Bahnschrift" panose="020B0502040204020203" pitchFamily="34" charset="0"/>
                <a:ea typeface="+mn-ea"/>
              </a:rPr>
              <a:t>Bấm vào </a:t>
            </a:r>
            <a:r>
              <a:rPr lang="vi-VN" dirty="0">
                <a:solidFill>
                  <a:srgbClr val="FF0000"/>
                </a:solidFill>
                <a:latin typeface="Bahnschrift" panose="020B0502040204020203" pitchFamily="34" charset="0"/>
                <a:ea typeface="+mn-ea"/>
              </a:rPr>
              <a:t>nền slile </a:t>
            </a:r>
            <a:r>
              <a:rPr lang="vi-VN" dirty="0">
                <a:solidFill>
                  <a:prstClr val="black"/>
                </a:solidFill>
                <a:latin typeface="Bahnschrift" panose="020B0502040204020203" pitchFamily="34" charset="0"/>
                <a:ea typeface="+mn-ea"/>
              </a:rPr>
              <a:t>để hiện đáp án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vi-VN" dirty="0">
                <a:solidFill>
                  <a:prstClr val="black"/>
                </a:solidFill>
                <a:latin typeface="Bahnschrift" panose="020B0502040204020203" pitchFamily="34" charset="0"/>
                <a:ea typeface="+mn-ea"/>
              </a:rPr>
              <a:t> Bấm  vào </a:t>
            </a:r>
            <a:r>
              <a:rPr lang="vi-VN" dirty="0">
                <a:solidFill>
                  <a:srgbClr val="FF0000"/>
                </a:solidFill>
                <a:latin typeface="Bahnschrift" panose="020B0502040204020203" pitchFamily="34" charset="0"/>
                <a:ea typeface="+mn-ea"/>
              </a:rPr>
              <a:t>đáp án </a:t>
            </a:r>
            <a:r>
              <a:rPr lang="vi-VN" dirty="0">
                <a:solidFill>
                  <a:prstClr val="black"/>
                </a:solidFill>
                <a:latin typeface="Bahnschrift" panose="020B0502040204020203" pitchFamily="34" charset="0"/>
                <a:ea typeface="+mn-ea"/>
              </a:rPr>
              <a:t>để hiện ngôi nhà của thỏ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vi-VN" dirty="0">
                <a:solidFill>
                  <a:prstClr val="black"/>
                </a:solidFill>
                <a:latin typeface="Bahnschrift" panose="020B0502040204020203" pitchFamily="34" charset="0"/>
                <a:ea typeface="+mn-ea"/>
              </a:rPr>
              <a:t> Bấm vào </a:t>
            </a:r>
            <a:r>
              <a:rPr lang="vi-VN" dirty="0">
                <a:solidFill>
                  <a:srgbClr val="FF0000"/>
                </a:solidFill>
                <a:latin typeface="Bahnschrift" panose="020B0502040204020203" pitchFamily="34" charset="0"/>
                <a:ea typeface="+mn-ea"/>
              </a:rPr>
              <a:t>nhà của thỏ </a:t>
            </a:r>
            <a:r>
              <a:rPr lang="vi-VN" dirty="0">
                <a:solidFill>
                  <a:prstClr val="black"/>
                </a:solidFill>
                <a:latin typeface="Bahnschrift" panose="020B0502040204020203" pitchFamily="34" charset="0"/>
                <a:ea typeface="+mn-ea"/>
              </a:rPr>
              <a:t>để quay lại slie chọn câu hỏi tiếp theo.</a:t>
            </a:r>
            <a:endParaRPr lang="en-US" dirty="0">
              <a:solidFill>
                <a:prstClr val="black"/>
              </a:solidFill>
              <a:latin typeface="Bahnschrift" panose="020B0502040204020203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673790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Hộp_Văn_Bản 4"/>
          <p:cNvSpPr txBox="1">
            <a:spLocks noChangeArrowheads="1"/>
          </p:cNvSpPr>
          <p:nvPr/>
        </p:nvSpPr>
        <p:spPr bwMode="auto">
          <a:xfrm>
            <a:off x="395536" y="260648"/>
            <a:ext cx="829126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800" b="1">
                <a:solidFill>
                  <a:srgbClr val="0000CC"/>
                </a:solidFill>
              </a:rPr>
              <a:t>Bài 3: </a:t>
            </a:r>
            <a:r>
              <a:rPr lang="en-US" sz="2800">
                <a:solidFill>
                  <a:srgbClr val="FF0000"/>
                </a:solidFill>
              </a:rPr>
              <a:t>Viết số </a:t>
            </a:r>
            <a:r>
              <a:rPr lang="en-US" sz="2800">
                <a:solidFill>
                  <a:srgbClr val="FF0000"/>
                </a:solidFill>
              </a:rPr>
              <a:t>thập </a:t>
            </a:r>
            <a:r>
              <a:rPr lang="en-US" sz="2800" smtClean="0">
                <a:solidFill>
                  <a:srgbClr val="FF0000"/>
                </a:solidFill>
              </a:rPr>
              <a:t>phân</a:t>
            </a:r>
            <a:r>
              <a:rPr lang="en-US" sz="2800" smtClean="0"/>
              <a:t> </a:t>
            </a:r>
            <a:r>
              <a:rPr lang="en-US" sz="2800"/>
              <a:t>sau </a:t>
            </a:r>
            <a:r>
              <a:rPr lang="en-US" sz="2800">
                <a:solidFill>
                  <a:srgbClr val="FF0000"/>
                </a:solidFill>
              </a:rPr>
              <a:t>thành hỗn số có chứa phân số thập phân</a:t>
            </a:r>
            <a:r>
              <a:rPr lang="en-US" sz="2800"/>
              <a:t> (theo mẫu):</a:t>
            </a:r>
          </a:p>
          <a:p>
            <a:pPr algn="just" eaLnBrk="1" hangingPunct="1"/>
            <a:r>
              <a:rPr lang="en-US" sz="2800">
                <a:solidFill>
                  <a:srgbClr val="FF0000"/>
                </a:solidFill>
              </a:rPr>
              <a:t>        </a:t>
            </a:r>
            <a:r>
              <a:rPr lang="en-US" sz="2800"/>
              <a:t>3,5 ;   6,33;   18,05;   217,908.</a:t>
            </a:r>
            <a:endParaRPr lang="en-US" sz="2800"/>
          </a:p>
        </p:txBody>
      </p:sp>
      <p:sp>
        <p:nvSpPr>
          <p:cNvPr id="31751" name="Hộp_Văn_Bản 6"/>
          <p:cNvSpPr txBox="1">
            <a:spLocks noChangeArrowheads="1"/>
          </p:cNvSpPr>
          <p:nvPr/>
        </p:nvSpPr>
        <p:spPr bwMode="auto">
          <a:xfrm>
            <a:off x="7391400" y="4038600"/>
            <a:ext cx="14478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3800">
                <a:solidFill>
                  <a:srgbClr val="FF0000"/>
                </a:solidFill>
                <a:sym typeface="Webdings" pitchFamily="18" charset="2"/>
              </a:rPr>
              <a:t></a:t>
            </a:r>
            <a:endParaRPr lang="en-US" sz="13800">
              <a:solidFill>
                <a:srgbClr val="FF0000"/>
              </a:solidFill>
            </a:endParaRPr>
          </a:p>
        </p:txBody>
      </p:sp>
      <p:graphicFrame>
        <p:nvGraphicFramePr>
          <p:cNvPr id="8" name="Bảng 7"/>
          <p:cNvGraphicFramePr>
            <a:graphicFrameLocks noGrp="1"/>
          </p:cNvGraphicFramePr>
          <p:nvPr/>
        </p:nvGraphicFramePr>
        <p:xfrm>
          <a:off x="3048000" y="2073275"/>
          <a:ext cx="1524000" cy="14827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4000"/>
              </a:tblGrid>
              <a:tr h="741363">
                <a:tc>
                  <a:txBody>
                    <a:bodyPr/>
                    <a:lstStyle/>
                    <a:p>
                      <a:r>
                        <a:rPr lang="en-US" sz="3600" smtClean="0"/>
                        <a:t>6,33 = </a:t>
                      </a:r>
                      <a:endParaRPr lang="en-US" sz="3600"/>
                    </a:p>
                  </a:txBody>
                  <a:tcPr marT="45700" marB="457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41363">
                <a:tc>
                  <a:txBody>
                    <a:bodyPr/>
                    <a:lstStyle/>
                    <a:p>
                      <a:endParaRPr lang="en-US" sz="3600"/>
                    </a:p>
                  </a:txBody>
                  <a:tcPr marT="45700" marB="457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9" name="Bảng 8"/>
          <p:cNvGraphicFramePr>
            <a:graphicFrameLocks noGrp="1"/>
          </p:cNvGraphicFramePr>
          <p:nvPr/>
        </p:nvGraphicFramePr>
        <p:xfrm>
          <a:off x="4716463" y="1774825"/>
          <a:ext cx="1828800" cy="12800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/>
                <a:gridCol w="1219200"/>
              </a:tblGrid>
              <a:tr h="639763">
                <a:tc rowSpan="2">
                  <a:txBody>
                    <a:bodyPr/>
                    <a:lstStyle/>
                    <a:p>
                      <a:r>
                        <a:rPr lang="en-US" sz="3600" smtClean="0"/>
                        <a:t> </a:t>
                      </a:r>
                      <a:r>
                        <a:rPr lang="en-US" sz="3600" smtClean="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en-US" sz="3600">
                        <a:solidFill>
                          <a:srgbClr val="FF0000"/>
                        </a:solidFill>
                      </a:endParaRP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solidFill>
                            <a:srgbClr val="0000CC"/>
                          </a:solidFill>
                        </a:rPr>
                        <a:t>33</a:t>
                      </a:r>
                      <a:endParaRPr lang="en-US" sz="3600">
                        <a:solidFill>
                          <a:srgbClr val="0000CC"/>
                        </a:solidFill>
                      </a:endParaRPr>
                    </a:p>
                  </a:txBody>
                  <a:tcPr marT="45697" marB="4569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39763">
                <a:tc vMerge="1">
                  <a:txBody>
                    <a:bodyPr/>
                    <a:lstStyle/>
                    <a:p>
                      <a:endParaRPr lang="en-US" sz="36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solidFill>
                            <a:srgbClr val="0000CC"/>
                          </a:solidFill>
                        </a:rPr>
                        <a:t>100</a:t>
                      </a:r>
                      <a:endParaRPr lang="en-US" sz="3600">
                        <a:solidFill>
                          <a:srgbClr val="0000CC"/>
                        </a:solidFill>
                      </a:endParaRPr>
                    </a:p>
                  </a:txBody>
                  <a:tcPr marT="45697" marB="4569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4" name="Bảng 13"/>
          <p:cNvGraphicFramePr>
            <a:graphicFrameLocks noGrp="1"/>
          </p:cNvGraphicFramePr>
          <p:nvPr/>
        </p:nvGraphicFramePr>
        <p:xfrm>
          <a:off x="3048000" y="3657600"/>
          <a:ext cx="1828800" cy="7413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28800"/>
              </a:tblGrid>
              <a:tr h="741363">
                <a:tc>
                  <a:txBody>
                    <a:bodyPr/>
                    <a:lstStyle/>
                    <a:p>
                      <a:r>
                        <a:rPr lang="en-US" sz="3600" smtClean="0"/>
                        <a:t>18,05 = </a:t>
                      </a:r>
                      <a:endParaRPr lang="en-US" sz="3600"/>
                    </a:p>
                  </a:txBody>
                  <a:tcPr marT="45700" marB="457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5" name="Bảng 14"/>
          <p:cNvGraphicFramePr>
            <a:graphicFrameLocks noGrp="1"/>
          </p:cNvGraphicFramePr>
          <p:nvPr/>
        </p:nvGraphicFramePr>
        <p:xfrm>
          <a:off x="4716463" y="3360738"/>
          <a:ext cx="1989137" cy="12800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2167"/>
                <a:gridCol w="1066970"/>
              </a:tblGrid>
              <a:tr h="639763">
                <a:tc rowSpan="2">
                  <a:txBody>
                    <a:bodyPr/>
                    <a:lstStyle/>
                    <a:p>
                      <a:r>
                        <a:rPr lang="en-US" sz="3600" smtClean="0"/>
                        <a:t> </a:t>
                      </a:r>
                      <a:r>
                        <a:rPr lang="en-US" sz="3600" smtClean="0">
                          <a:solidFill>
                            <a:srgbClr val="FF0000"/>
                          </a:solidFill>
                        </a:rPr>
                        <a:t>18</a:t>
                      </a:r>
                      <a:endParaRPr lang="en-US" sz="3600">
                        <a:solidFill>
                          <a:srgbClr val="FF0000"/>
                        </a:solidFill>
                      </a:endParaRPr>
                    </a:p>
                  </a:txBody>
                  <a:tcPr marL="91455" marR="91455"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solidFill>
                            <a:srgbClr val="0000CC"/>
                          </a:solidFill>
                        </a:rPr>
                        <a:t>05</a:t>
                      </a:r>
                      <a:endParaRPr lang="en-US" sz="3600">
                        <a:solidFill>
                          <a:srgbClr val="0000CC"/>
                        </a:solidFill>
                      </a:endParaRPr>
                    </a:p>
                  </a:txBody>
                  <a:tcPr marL="91455" marR="91455" marT="45697" marB="4569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39763">
                <a:tc vMerge="1">
                  <a:txBody>
                    <a:bodyPr/>
                    <a:lstStyle/>
                    <a:p>
                      <a:endParaRPr lang="en-US" sz="36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solidFill>
                            <a:srgbClr val="0000CC"/>
                          </a:solidFill>
                        </a:rPr>
                        <a:t>100</a:t>
                      </a:r>
                      <a:endParaRPr lang="en-US" sz="3600">
                        <a:solidFill>
                          <a:srgbClr val="0000CC"/>
                        </a:solidFill>
                      </a:endParaRPr>
                    </a:p>
                  </a:txBody>
                  <a:tcPr marL="91455" marR="91455" marT="45697" marB="4569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6" name="Bảng 15"/>
          <p:cNvGraphicFramePr>
            <a:graphicFrameLocks noGrp="1"/>
          </p:cNvGraphicFramePr>
          <p:nvPr/>
        </p:nvGraphicFramePr>
        <p:xfrm>
          <a:off x="2438400" y="5249863"/>
          <a:ext cx="2438400" cy="7413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38400"/>
              </a:tblGrid>
              <a:tr h="741362">
                <a:tc>
                  <a:txBody>
                    <a:bodyPr/>
                    <a:lstStyle/>
                    <a:p>
                      <a:r>
                        <a:rPr lang="en-US" sz="3600" smtClean="0"/>
                        <a:t>217,908 = </a:t>
                      </a:r>
                      <a:endParaRPr lang="en-US" sz="3600"/>
                    </a:p>
                  </a:txBody>
                  <a:tcPr marT="45700" marB="457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7" name="Bảng 16"/>
          <p:cNvGraphicFramePr>
            <a:graphicFrameLocks noGrp="1"/>
          </p:cNvGraphicFramePr>
          <p:nvPr/>
        </p:nvGraphicFramePr>
        <p:xfrm>
          <a:off x="4724400" y="4953000"/>
          <a:ext cx="2590800" cy="12800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01099"/>
                <a:gridCol w="1389701"/>
              </a:tblGrid>
              <a:tr h="639763">
                <a:tc rowSpan="2">
                  <a:txBody>
                    <a:bodyPr/>
                    <a:lstStyle/>
                    <a:p>
                      <a:r>
                        <a:rPr lang="en-US" sz="3600" smtClean="0"/>
                        <a:t> </a:t>
                      </a:r>
                      <a:r>
                        <a:rPr lang="en-US" sz="3600" smtClean="0">
                          <a:solidFill>
                            <a:srgbClr val="FF0000"/>
                          </a:solidFill>
                        </a:rPr>
                        <a:t>217</a:t>
                      </a:r>
                      <a:endParaRPr lang="en-US" sz="3600">
                        <a:solidFill>
                          <a:srgbClr val="FF0000"/>
                        </a:solidFill>
                      </a:endParaRPr>
                    </a:p>
                  </a:txBody>
                  <a:tcPr marT="45697" marB="45697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solidFill>
                            <a:srgbClr val="0000CC"/>
                          </a:solidFill>
                        </a:rPr>
                        <a:t>908</a:t>
                      </a:r>
                      <a:endParaRPr lang="en-US" sz="3600">
                        <a:solidFill>
                          <a:srgbClr val="0000CC"/>
                        </a:solidFill>
                      </a:endParaRPr>
                    </a:p>
                  </a:txBody>
                  <a:tcPr marT="45697" marB="4569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39763">
                <a:tc vMerge="1">
                  <a:txBody>
                    <a:bodyPr/>
                    <a:lstStyle/>
                    <a:p>
                      <a:endParaRPr lang="en-US" sz="36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solidFill>
                            <a:srgbClr val="0000CC"/>
                          </a:solidFill>
                        </a:rPr>
                        <a:t>1000</a:t>
                      </a:r>
                      <a:endParaRPr lang="en-US" sz="3600">
                        <a:solidFill>
                          <a:srgbClr val="0000CC"/>
                        </a:solidFill>
                      </a:endParaRPr>
                    </a:p>
                  </a:txBody>
                  <a:tcPr marT="45697" marB="4569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480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936789" y="533400"/>
            <a:ext cx="5638800" cy="126162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dirty="0" err="1">
                <a:ln w="1905"/>
                <a:solidFill>
                  <a:srgbClr val="1F497D">
                    <a:lumMod val="60000"/>
                    <a:lumOff val="4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5400" b="1" dirty="0">
                <a:ln w="1905"/>
                <a:solidFill>
                  <a:srgbClr val="1F497D">
                    <a:lumMod val="60000"/>
                    <a:lumOff val="4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905"/>
                <a:solidFill>
                  <a:srgbClr val="1F497D">
                    <a:lumMod val="60000"/>
                    <a:lumOff val="4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en-US" sz="5400" b="1" dirty="0">
                <a:ln w="1905"/>
                <a:solidFill>
                  <a:srgbClr val="1F497D">
                    <a:lumMod val="60000"/>
                    <a:lumOff val="4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905"/>
                <a:solidFill>
                  <a:srgbClr val="1F497D">
                    <a:lumMod val="60000"/>
                    <a:lumOff val="4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5400" b="1" dirty="0">
                <a:ln w="1905"/>
                <a:solidFill>
                  <a:srgbClr val="1F497D">
                    <a:lumMod val="60000"/>
                    <a:lumOff val="4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905"/>
                <a:solidFill>
                  <a:srgbClr val="1F497D">
                    <a:lumMod val="60000"/>
                    <a:lumOff val="4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dẻ</a:t>
            </a:r>
            <a:endParaRPr lang="en-US" sz="5400" b="1" dirty="0">
              <a:ln w="1905"/>
              <a:solidFill>
                <a:srgbClr val="1F497D">
                  <a:lumMod val="60000"/>
                  <a:lumOff val="40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74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34000" r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27584" y="-93822"/>
            <a:ext cx="7263471" cy="1262509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8007" y="90680"/>
            <a:ext cx="78397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5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5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5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3,195 </a:t>
            </a:r>
            <a:r>
              <a:rPr lang="en-US" sz="5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5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5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9677" y="1473487"/>
            <a:ext cx="5391442" cy="1477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A:Ba </a:t>
            </a:r>
            <a:r>
              <a:rPr lang="en-US" sz="4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phẩy</a:t>
            </a:r>
            <a:r>
              <a:rPr lang="en-US" sz="4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4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4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4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lăm</a:t>
            </a:r>
            <a:endParaRPr lang="en-US" sz="45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4653" y="3375426"/>
            <a:ext cx="4221026" cy="1477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C:Ba </a:t>
            </a:r>
            <a:r>
              <a:rPr lang="en-US" sz="4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phẩy</a:t>
            </a:r>
            <a:r>
              <a:rPr lang="en-US" sz="4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4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4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45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46894" y="3504490"/>
            <a:ext cx="4008513" cy="1477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D:Ba </a:t>
            </a:r>
            <a:r>
              <a:rPr lang="en-US" sz="4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phẩy</a:t>
            </a:r>
            <a:r>
              <a:rPr lang="en-US" sz="4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4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lăm</a:t>
            </a:r>
            <a:endParaRPr lang="en-US" sz="45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56176" y="1473487"/>
            <a:ext cx="2831232" cy="1477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B:Ba </a:t>
            </a:r>
            <a:r>
              <a:rPr lang="en-US" sz="4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phẩy</a:t>
            </a:r>
            <a:r>
              <a:rPr lang="en-US" sz="4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4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lăm</a:t>
            </a:r>
            <a:endParaRPr lang="en-US" sz="45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Đ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2225274" y="1175755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2580718" y="2031306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2557858" y="2226681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2546593" y="2212151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72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12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08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72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1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12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12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-108520" y="-49212"/>
            <a:ext cx="9252520" cy="2435797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3508" y="70105"/>
            <a:ext cx="874846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“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4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”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48226" y="4645218"/>
            <a:ext cx="3943746" cy="1169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D: 18,065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8681" y="4568273"/>
            <a:ext cx="4009059" cy="1169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C: 18,605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9592" y="2871225"/>
            <a:ext cx="3348372" cy="1169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A: 18,65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16568" y="2869147"/>
            <a:ext cx="4198434" cy="1169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B: 18,6005</a:t>
            </a:r>
          </a:p>
        </p:txBody>
      </p:sp>
      <p:pic>
        <p:nvPicPr>
          <p:cNvPr id="12" name="Đ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2906289" y="2247514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2720337" y="2531989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2573778" y="2372801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2573778" y="2620605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72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12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08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72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9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12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12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5630" y="25687"/>
            <a:ext cx="7274604" cy="2057400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6832" y="43486"/>
            <a:ext cx="67603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48,651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80112" y="2283397"/>
            <a:ext cx="2795776" cy="206210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3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5736" y="4795897"/>
            <a:ext cx="2829020" cy="206210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3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3511" y="4586489"/>
            <a:ext cx="2489057" cy="206210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3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03648" y="2464602"/>
            <a:ext cx="3888432" cy="206210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3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-165807" y="5029822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7817169" y="5964242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9293257" y="5964242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9293258" y="5805264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9049538" y="5495692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72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12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08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72600" y="3504490"/>
            <a:ext cx="609600" cy="609600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533943"/>
              </p:ext>
            </p:extLst>
          </p:nvPr>
        </p:nvGraphicFramePr>
        <p:xfrm>
          <a:off x="5752594" y="2283397"/>
          <a:ext cx="2457640" cy="2062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4" name="Equation" r:id="rId15" imgW="469800" imgH="393480" progId="Equation.3">
                  <p:embed/>
                </p:oleObj>
              </mc:Choice>
              <mc:Fallback>
                <p:oleObj name="Equation" r:id="rId15" imgW="4698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2594" y="2283397"/>
                        <a:ext cx="2457640" cy="20621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2823720"/>
              </p:ext>
            </p:extLst>
          </p:nvPr>
        </p:nvGraphicFramePr>
        <p:xfrm>
          <a:off x="6153166" y="4594833"/>
          <a:ext cx="2369747" cy="1870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5" name="Equation" r:id="rId17" imgW="406080" imgH="393480" progId="Equation.3">
                  <p:embed/>
                </p:oleObj>
              </mc:Choice>
              <mc:Fallback>
                <p:oleObj name="Equation" r:id="rId17" imgW="4060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3166" y="4594833"/>
                        <a:ext cx="2369747" cy="18709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3381251"/>
              </p:ext>
            </p:extLst>
          </p:nvPr>
        </p:nvGraphicFramePr>
        <p:xfrm>
          <a:off x="2212896" y="4650752"/>
          <a:ext cx="2895384" cy="193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6" name="Equation" r:id="rId19" imgW="545760" imgH="393480" progId="Equation.3">
                  <p:embed/>
                </p:oleObj>
              </mc:Choice>
              <mc:Fallback>
                <p:oleObj name="Equation" r:id="rId19" imgW="5457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2896" y="4650752"/>
                        <a:ext cx="2895384" cy="193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4796162"/>
              </p:ext>
            </p:extLst>
          </p:nvPr>
        </p:nvGraphicFramePr>
        <p:xfrm>
          <a:off x="1529213" y="2386707"/>
          <a:ext cx="3637302" cy="2235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7" name="Equation" r:id="rId21" imgW="634680" imgH="393480" progId="Equation.3">
                  <p:embed/>
                </p:oleObj>
              </mc:Choice>
              <mc:Fallback>
                <p:oleObj name="Equation" r:id="rId21" imgW="6346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9213" y="2386707"/>
                        <a:ext cx="3637302" cy="22355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6717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1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812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812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5087" y="-83117"/>
            <a:ext cx="8235345" cy="2057400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-19207"/>
            <a:ext cx="77048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48,651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42671" y="2354388"/>
            <a:ext cx="1979142" cy="15696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3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9874" y="3809290"/>
            <a:ext cx="2179912" cy="15696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3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8103" y="4216398"/>
            <a:ext cx="2194275" cy="15696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3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5855" y="2108167"/>
            <a:ext cx="2267950" cy="15696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3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-76573" y="5029822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2805521" y="1200492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2821212" y="1688583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2639266" y="1523197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2674920" y="1778287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72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412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408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72600" y="3504490"/>
            <a:ext cx="609600" cy="609600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6617820"/>
              </p:ext>
            </p:extLst>
          </p:nvPr>
        </p:nvGraphicFramePr>
        <p:xfrm>
          <a:off x="5868221" y="2427272"/>
          <a:ext cx="1753592" cy="13407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8" name="Equation" r:id="rId14" imgW="469800" imgH="393480" progId="Equation.3">
                  <p:embed/>
                </p:oleObj>
              </mc:Choice>
              <mc:Fallback>
                <p:oleObj name="Equation" r:id="rId14" imgW="4698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8221" y="2427272"/>
                        <a:ext cx="1753592" cy="13407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3637500"/>
              </p:ext>
            </p:extLst>
          </p:nvPr>
        </p:nvGraphicFramePr>
        <p:xfrm>
          <a:off x="5868144" y="4300538"/>
          <a:ext cx="1497856" cy="13607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9" name="Equation" r:id="rId16" imgW="406080" imgH="393480" progId="Equation.3">
                  <p:embed/>
                </p:oleObj>
              </mc:Choice>
              <mc:Fallback>
                <p:oleObj name="Equation" r:id="rId16" imgW="4060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8144" y="4300538"/>
                        <a:ext cx="1497856" cy="13607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5746792"/>
              </p:ext>
            </p:extLst>
          </p:nvPr>
        </p:nvGraphicFramePr>
        <p:xfrm>
          <a:off x="993774" y="3809290"/>
          <a:ext cx="1706017" cy="13246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0" name="Equation" r:id="rId18" imgW="545760" imgH="393480" progId="Equation.3">
                  <p:embed/>
                </p:oleObj>
              </mc:Choice>
              <mc:Fallback>
                <p:oleObj name="Equation" r:id="rId18" imgW="5457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3774" y="3809290"/>
                        <a:ext cx="1706017" cy="13246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4899352"/>
              </p:ext>
            </p:extLst>
          </p:nvPr>
        </p:nvGraphicFramePr>
        <p:xfrm>
          <a:off x="526952" y="2141262"/>
          <a:ext cx="2565755" cy="1503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1" name="Equation" r:id="rId20" imgW="634680" imgH="393480" progId="Equation.3">
                  <p:embed/>
                </p:oleObj>
              </mc:Choice>
              <mc:Fallback>
                <p:oleObj name="Equation" r:id="rId20" imgW="6346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952" y="2141262"/>
                        <a:ext cx="2565755" cy="15034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530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1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812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812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G:\BACK GROUND\245367938509487affe8be1cb078d9af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103" y="-315416"/>
            <a:ext cx="2119312" cy="478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1"/>
          <p:cNvSpPr txBox="1">
            <a:spLocks noChangeArrowheads="1"/>
          </p:cNvSpPr>
          <p:nvPr/>
        </p:nvSpPr>
        <p:spPr bwMode="auto">
          <a:xfrm>
            <a:off x="28640" y="1151774"/>
            <a:ext cx="739029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1,2,3,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46,47.</a:t>
            </a:r>
            <a:endParaRPr 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92" name="TextBox 1"/>
          <p:cNvSpPr txBox="1">
            <a:spLocks noChangeArrowheads="1"/>
          </p:cNvSpPr>
          <p:nvPr/>
        </p:nvSpPr>
        <p:spPr bwMode="auto">
          <a:xfrm>
            <a:off x="28640" y="3861048"/>
            <a:ext cx="892915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6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6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6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6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6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altLang="en-US" sz="6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2267744" y="39367"/>
            <a:ext cx="3698448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marL="342900" indent="-342900" defTabSz="155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defTabSz="155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defTabSz="155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defTabSz="155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defTabSz="155575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15557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15557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15557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15557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lvl="1" algn="ctr" eaLnBrk="1" fontAlgn="auto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None/>
              <a:defRPr/>
            </a:pPr>
            <a:r>
              <a:rPr lang="en-US" altLang="en-US" sz="7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</a:t>
            </a:r>
            <a:r>
              <a:rPr lang="en-US" alt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</a:p>
        </p:txBody>
      </p:sp>
      <p:pic>
        <p:nvPicPr>
          <p:cNvPr id="2" name="ThayCoOi-F5-740008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025423"/>
      </p:ext>
    </p:extLst>
  </p:cSld>
  <p:clrMapOvr>
    <a:masterClrMapping/>
  </p:clrMapOvr>
  <p:transition spd="slow" advTm="311483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1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50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99FFCC">
                  <a:alpha val="73000"/>
                </a:srgbClr>
              </a:gs>
              <a:gs pos="100000">
                <a:srgbClr val="FFFFCC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8675" name="Picture 76" descr="9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85" descr="ReadingBible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267200"/>
            <a:ext cx="1066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89" descr="two_fish_kissing_md_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133600"/>
            <a:ext cx="23622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WordArt 31"/>
          <p:cNvSpPr>
            <a:spLocks noChangeArrowheads="1" noChangeShapeType="1" noTextEdit="1"/>
          </p:cNvSpPr>
          <p:nvPr/>
        </p:nvSpPr>
        <p:spPr bwMode="auto">
          <a:xfrm>
            <a:off x="1524000" y="2803525"/>
            <a:ext cx="6172200" cy="1905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CanUp">
              <a:avLst>
                <a:gd name="adj" fmla="val 71838"/>
              </a:avLst>
            </a:prstTxWarp>
          </a:bodyPr>
          <a:lstStyle/>
          <a:p>
            <a:pPr algn="ctr"/>
            <a:r>
              <a:rPr lang="vi-VN" sz="3600" b="1" kern="10" spc="-360"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Chân thành cảm ơn quý thầy cô</a:t>
            </a:r>
          </a:p>
          <a:p>
            <a:pPr algn="ctr"/>
            <a:r>
              <a:rPr lang="vi-VN" sz="3600" b="1" kern="10" spc="-360"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và các em học sinh  </a:t>
            </a:r>
            <a:endParaRPr lang="en-US" sz="3600" b="1" kern="10" spc="-360">
              <a:solidFill>
                <a:srgbClr val="FF3399"/>
              </a:solidFill>
              <a:effectLst>
                <a:outerShdw dist="107763" dir="18900000" algn="ctr" rotWithShape="0">
                  <a:srgbClr val="00FFCC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000655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CẤM BUÔN BÁN, CẤM REU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53" y="2297114"/>
            <a:ext cx="8185547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Vào http://fb.com/nkpowerskills tải game miễn phí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" y="0"/>
            <a:ext cx="9219010" cy="986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ĐC SHARE MIỄN PHÍ BỞI NK POWERSKILL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644" y="769938"/>
            <a:ext cx="4562475" cy="369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CẤM BUÔN BÁN, CẤM REUP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35" y="1933576"/>
            <a:ext cx="4998244" cy="294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Vào http://fb.com/nkpowerskills tải game miễn phí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948" y="4440239"/>
            <a:ext cx="4311254" cy="240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ĐC SHARE MIỄN PHÍ BỞI NK POWERSKILL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847" y="4679950"/>
            <a:ext cx="1714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CẤM BUÔN BÁN, CẤM REUP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991" y="2565400"/>
            <a:ext cx="1808559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Vào http://fb.com/nkpowerskills tải game miễn phí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544" y="2152651"/>
            <a:ext cx="1974056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ĐC SHARE MIỄN PHÍ BỞI NK POWERSKILLS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291" y="2459038"/>
            <a:ext cx="1714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CẤM BUÔN BÁN, CẤM REUP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912" y="1697038"/>
            <a:ext cx="2286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Vào http://fb.com/nkpowerskills tải game miễn phí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4241800"/>
            <a:ext cx="4831556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835" y="4464050"/>
            <a:ext cx="2213372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CẤM BUÔN BÁN, CẤM REUP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4356100"/>
            <a:ext cx="1722835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Vào http://fb.com/nkpowerskills tải game miễn phí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147" y="4241800"/>
            <a:ext cx="2026444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ĐC SHARE MIỄN PHÍ BỞI NK POWERSKILLS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369" y="90489"/>
            <a:ext cx="615554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CẤM BUÔN BÁN, CẤM REUP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448" y="92076"/>
            <a:ext cx="62984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Vào http://fb.com/nkpowerskills tải game miễn phí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0" y="96838"/>
            <a:ext cx="609600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ĐC SHARE MIỄN PHÍ BỞI NK POWERSKILLS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054" y="96838"/>
            <a:ext cx="608409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629940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64369" y="138113"/>
            <a:ext cx="7875985" cy="24574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4369" y="2420888"/>
            <a:ext cx="7875985" cy="295232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spcBef>
                <a:spcPct val="50000"/>
              </a:spcBef>
              <a:defRPr/>
            </a:pPr>
            <a:r>
              <a:rPr lang="en-US" sz="28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imes New Roman" panose="02020603050405020304" pitchFamily="18" charset="0"/>
              </a:rPr>
              <a:t>	</a:t>
            </a:r>
          </a:p>
          <a:p>
            <a:pPr algn="just">
              <a:spcBef>
                <a:spcPct val="50000"/>
              </a:spcBef>
              <a:defRPr/>
            </a:pPr>
            <a:r>
              <a:rPr lang="vi-VN" sz="28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imes New Roman" panose="02020603050405020304" pitchFamily="18" charset="0"/>
              </a:rPr>
              <a:t>Số </a:t>
            </a:r>
            <a:r>
              <a:rPr lang="vi-VN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imes New Roman" panose="02020603050405020304" pitchFamily="18" charset="0"/>
              </a:rPr>
              <a:t>thập phân gồm có </a:t>
            </a:r>
            <a:r>
              <a:rPr lang="en-US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imes New Roman" panose="02020603050405020304" pitchFamily="18" charset="0"/>
              </a:rPr>
              <a:t>hai</a:t>
            </a:r>
            <a:r>
              <a:rPr lang="vi-VN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imes New Roman" panose="02020603050405020304" pitchFamily="18" charset="0"/>
              </a:rPr>
              <a:t> phần: Phần nguyên và phần thập phân, chúng được phân cách bởi dấu </a:t>
            </a:r>
            <a:r>
              <a:rPr lang="vi-VN" sz="28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imes New Roman" panose="02020603050405020304" pitchFamily="18" charset="0"/>
              </a:rPr>
              <a:t>phẩy</a:t>
            </a:r>
            <a:r>
              <a:rPr lang="vi-VN" sz="28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imes New Roman" panose="02020603050405020304" pitchFamily="18" charset="0"/>
              </a:rPr>
              <a:t>.</a:t>
            </a:r>
            <a:r>
              <a:rPr lang="en-US" sz="28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imes New Roman" panose="02020603050405020304" pitchFamily="18" charset="0"/>
              </a:rPr>
              <a:t> Những chữ số nằm ở bên trái dấu phẩy thuộc phần nguyên</a:t>
            </a:r>
            <a:r>
              <a:rPr lang="en-US" sz="28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imes New Roman" panose="02020603050405020304" pitchFamily="18" charset="0"/>
              </a:rPr>
              <a:t>Những chữ số nằm ở bên </a:t>
            </a:r>
            <a:r>
              <a:rPr lang="en-US" sz="28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imes New Roman" panose="02020603050405020304" pitchFamily="18" charset="0"/>
              </a:rPr>
              <a:t>phải </a:t>
            </a:r>
            <a:r>
              <a:rPr lang="en-US" sz="28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imes New Roman" panose="02020603050405020304" pitchFamily="18" charset="0"/>
              </a:rPr>
              <a:t>dấu phẩy thuộc phần thập phân.</a:t>
            </a:r>
          </a:p>
          <a:p>
            <a:pPr algn="just">
              <a:spcBef>
                <a:spcPct val="50000"/>
              </a:spcBef>
              <a:defRPr/>
            </a:pPr>
            <a:endParaRPr lang="en-US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9" y="4911725"/>
            <a:ext cx="3415904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469231" y="847726"/>
            <a:ext cx="6824663" cy="132343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+mn-ea"/>
                <a:cs typeface="Times New Roman" panose="02020603050405020304" pitchFamily="18" charset="0"/>
              </a:rPr>
              <a:t>	Nêu cấu </a:t>
            </a:r>
            <a:r>
              <a:rPr lang="en-US" sz="4000" b="1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lang="en-US" sz="40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+mn-ea"/>
                <a:cs typeface="Times New Roman" panose="02020603050405020304" pitchFamily="18" charset="0"/>
              </a:rPr>
              <a:t>của số </a:t>
            </a:r>
            <a:r>
              <a:rPr lang="en-US" sz="4000" b="1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+mn-ea"/>
                <a:cs typeface="Times New Roman" panose="02020603050405020304" pitchFamily="18" charset="0"/>
              </a:rPr>
              <a:t>thập</a:t>
            </a:r>
            <a:r>
              <a:rPr lang="en-US" sz="40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+mn-ea"/>
                <a:cs typeface="Times New Roman" panose="02020603050405020304" pitchFamily="18" charset="0"/>
              </a:rPr>
              <a:t>phân.</a:t>
            </a:r>
            <a:endParaRPr lang="en-US" sz="4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997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8488"/>
            <a:ext cx="3960019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33425" y="379414"/>
            <a:ext cx="7875985" cy="254317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65710" y="3386311"/>
            <a:ext cx="5143500" cy="126682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smtClean="0">
                <a:solidFill>
                  <a:srgbClr val="FF0000"/>
                </a:solidFill>
                <a:latin typeface="Bahnschrift" panose="020B0502040204020203" pitchFamily="34" charset="0"/>
              </a:rPr>
              <a:t>375,406</a:t>
            </a:r>
            <a:endParaRPr lang="en-US" sz="5400" dirty="0">
              <a:solidFill>
                <a:srgbClr val="FF0000"/>
              </a:solidFill>
              <a:latin typeface="Bahnschrift" panose="020B050204020402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3425" y="960398"/>
            <a:ext cx="7727007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en-US" altLang="en-US" sz="3600" b="1" smtClean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altLang="en-US" sz="3600" b="1" smtClean="0">
                <a:solidFill>
                  <a:schemeClr val="bg1"/>
                </a:solidFill>
              </a:rPr>
              <a:t>	     Hỗn </a:t>
            </a:r>
            <a:r>
              <a:rPr lang="en-US" altLang="en-US" sz="3600" b="1">
                <a:solidFill>
                  <a:schemeClr val="bg1"/>
                </a:solidFill>
              </a:rPr>
              <a:t>số </a:t>
            </a:r>
            <a:r>
              <a:rPr lang="en-US" altLang="en-US" sz="3600" b="1" smtClean="0">
                <a:solidFill>
                  <a:schemeClr val="bg1"/>
                </a:solidFill>
              </a:rPr>
              <a:t>                được  viết </a:t>
            </a:r>
          </a:p>
          <a:p>
            <a:pPr>
              <a:defRPr/>
            </a:pPr>
            <a:endParaRPr lang="en-US" altLang="en-US" sz="3600" b="1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altLang="en-US" sz="3600" b="1" smtClean="0">
                <a:solidFill>
                  <a:schemeClr val="bg1"/>
                </a:solidFill>
              </a:rPr>
              <a:t>thành số thập phân nào?</a:t>
            </a:r>
            <a:endParaRPr lang="en-US" altLang="en-US" sz="3600" b="1">
              <a:solidFill>
                <a:schemeClr val="bg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Line 25"/>
          <p:cNvSpPr>
            <a:spLocks noChangeShapeType="1"/>
          </p:cNvSpPr>
          <p:nvPr/>
        </p:nvSpPr>
        <p:spPr bwMode="auto">
          <a:xfrm>
            <a:off x="5004049" y="1916832"/>
            <a:ext cx="864096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ext Box 46"/>
          <p:cNvSpPr txBox="1">
            <a:spLocks noChangeArrowheads="1"/>
          </p:cNvSpPr>
          <p:nvPr/>
        </p:nvSpPr>
        <p:spPr bwMode="auto">
          <a:xfrm>
            <a:off x="4229100" y="1608981"/>
            <a:ext cx="8815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smtClean="0">
                <a:solidFill>
                  <a:schemeClr val="bg1"/>
                </a:solidFill>
              </a:rPr>
              <a:t>375</a:t>
            </a:r>
            <a:endParaRPr lang="en-US" altLang="en-US" sz="2800" b="1">
              <a:solidFill>
                <a:schemeClr val="bg1"/>
              </a:solidFill>
            </a:endParaRPr>
          </a:p>
        </p:txBody>
      </p:sp>
      <p:sp>
        <p:nvSpPr>
          <p:cNvPr id="9" name="Text Box 24"/>
          <p:cNvSpPr txBox="1">
            <a:spLocks noChangeArrowheads="1"/>
          </p:cNvSpPr>
          <p:nvPr/>
        </p:nvSpPr>
        <p:spPr bwMode="auto">
          <a:xfrm>
            <a:off x="4932040" y="1916832"/>
            <a:ext cx="10801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smtClean="0">
                <a:solidFill>
                  <a:schemeClr val="accent3"/>
                </a:solidFill>
              </a:rPr>
              <a:t>1000</a:t>
            </a:r>
            <a:endParaRPr lang="en-US" altLang="en-US" sz="2800" b="1">
              <a:solidFill>
                <a:schemeClr val="accent3"/>
              </a:solidFill>
            </a:endParaRPr>
          </a:p>
        </p:txBody>
      </p:sp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5004048" y="1393612"/>
            <a:ext cx="8640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smtClean="0">
                <a:solidFill>
                  <a:schemeClr val="bg1"/>
                </a:solidFill>
              </a:rPr>
              <a:t>406</a:t>
            </a:r>
            <a:endParaRPr lang="en-US" altLang="en-US" sz="2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8238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97" y="4432300"/>
            <a:ext cx="3775472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34604" y="301626"/>
            <a:ext cx="7874794" cy="221932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25191" y="3128566"/>
            <a:ext cx="6340078" cy="145256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r>
              <a:rPr lang="en-US" sz="60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imes New Roman" panose="02020603050405020304" pitchFamily="18" charset="0"/>
              </a:rPr>
              <a:t>70</a:t>
            </a:r>
            <a:endParaRPr lang="en-US" sz="6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19351" y="581026"/>
            <a:ext cx="6774656" cy="224676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+mn-ea"/>
                <a:cs typeface="Times New Roman" panose="02020603050405020304" pitchFamily="18" charset="0"/>
              </a:rPr>
              <a:t>	Nêu g</a:t>
            </a:r>
            <a:r>
              <a:rPr lang="en-US" sz="36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+mn-ea"/>
                <a:cs typeface="Times New Roman" panose="02020603050405020304" pitchFamily="18" charset="0"/>
              </a:rPr>
              <a:t>iá trị của chữ </a:t>
            </a:r>
            <a:r>
              <a:rPr lang="en-US" sz="3600" b="1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+mn-ea"/>
                <a:cs typeface="Times New Roman" panose="02020603050405020304" pitchFamily="18" charset="0"/>
              </a:rPr>
              <a:t>số</a:t>
            </a:r>
            <a:r>
              <a:rPr lang="en-US" sz="36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+mn-ea"/>
                <a:cs typeface="Times New Roman" panose="02020603050405020304" pitchFamily="18" charset="0"/>
              </a:rPr>
              <a:t>7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600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+mn-ea"/>
                <a:cs typeface="Times New Roman" panose="02020603050405020304" pitchFamily="18" charset="0"/>
              </a:rPr>
              <a:t> trong số 375 </a:t>
            </a:r>
            <a:endParaRPr lang="en-US" sz="3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ea typeface="+mn-ea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728095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487" y="4548188"/>
            <a:ext cx="3921919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00101" y="512763"/>
            <a:ext cx="7670006" cy="231616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75856" y="3212976"/>
            <a:ext cx="2808312" cy="129222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US" sz="54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imes New Roman" panose="02020603050405020304" pitchFamily="18" charset="0"/>
              </a:rPr>
              <a:t>10 lần </a:t>
            </a:r>
            <a:endParaRPr lang="en-US" sz="5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9351" y="581026"/>
            <a:ext cx="6774656" cy="16312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+mn-ea"/>
                <a:cs typeface="Times New Roman" panose="02020603050405020304" pitchFamily="18" charset="0"/>
              </a:rPr>
              <a:t>	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imes New Roman" panose="02020603050405020304" pitchFamily="18" charset="0"/>
              </a:rPr>
              <a:t>   </a:t>
            </a:r>
            <a:r>
              <a:rPr lang="en-US" sz="32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+mn-ea"/>
                <a:cs typeface="Times New Roman" panose="02020603050405020304" pitchFamily="18" charset="0"/>
              </a:rPr>
              <a:t>1 gấp          bao nhiêu lần?</a:t>
            </a:r>
            <a:r>
              <a:rPr lang="en-US" sz="36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ea typeface="+mn-ea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2987824" y="808881"/>
            <a:ext cx="1076325" cy="1323975"/>
            <a:chOff x="4032" y="912"/>
            <a:chExt cx="384" cy="834"/>
          </a:xfrm>
        </p:grpSpPr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4032" y="912"/>
              <a:ext cx="384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4000" b="1">
                  <a:solidFill>
                    <a:srgbClr val="0000FF"/>
                  </a:solidFill>
                  <a:cs typeface="Times New Roman" pitchFamily="18" charset="0"/>
                </a:rPr>
                <a:t> </a:t>
              </a:r>
              <a:r>
                <a:rPr lang="en-US" sz="4000" b="1">
                  <a:solidFill>
                    <a:schemeClr val="accent3"/>
                  </a:solidFill>
                  <a:cs typeface="Times New Roman" pitchFamily="18" charset="0"/>
                </a:rPr>
                <a:t>1  10</a:t>
              </a:r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>
              <a:off x="4058" y="1317"/>
              <a:ext cx="240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680749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</TotalTime>
  <Words>1622</Words>
  <Application>Microsoft Office PowerPoint</Application>
  <PresentationFormat>On-screen Show (4:3)</PresentationFormat>
  <Paragraphs>359</Paragraphs>
  <Slides>47</Slides>
  <Notes>10</Notes>
  <HiddenSlides>1</HiddenSlides>
  <MMClips>17</MMClips>
  <ScaleCrop>false</ScaleCrop>
  <HeadingPairs>
    <vt:vector size="6" baseType="variant">
      <vt:variant>
        <vt:lpstr>Theme</vt:lpstr>
      </vt:variant>
      <vt:variant>
        <vt:i4>10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8" baseType="lpstr">
      <vt:lpstr>Office Theme</vt:lpstr>
      <vt:lpstr>1_Office Theme</vt:lpstr>
      <vt:lpstr>2_Office Theme</vt:lpstr>
      <vt:lpstr>3_Office Theme</vt:lpstr>
      <vt:lpstr>4_Office Theme</vt:lpstr>
      <vt:lpstr>6_Office Theme</vt:lpstr>
      <vt:lpstr>7_Office Theme</vt:lpstr>
      <vt:lpstr>9_Office Theme</vt:lpstr>
      <vt:lpstr>8_Office Theme</vt:lpstr>
      <vt:lpstr>4_Default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Cop.</cp:lastModifiedBy>
  <cp:revision>58</cp:revision>
  <dcterms:created xsi:type="dcterms:W3CDTF">2021-11-10T12:55:24Z</dcterms:created>
  <dcterms:modified xsi:type="dcterms:W3CDTF">2022-10-19T23:06:43Z</dcterms:modified>
</cp:coreProperties>
</file>